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428" r:id="rId3"/>
    <p:sldId id="436" r:id="rId4"/>
    <p:sldId id="437" r:id="rId5"/>
    <p:sldId id="438" r:id="rId6"/>
    <p:sldId id="439" r:id="rId7"/>
    <p:sldId id="440" r:id="rId8"/>
    <p:sldId id="446" r:id="rId9"/>
    <p:sldId id="444" r:id="rId10"/>
    <p:sldId id="441" r:id="rId11"/>
    <p:sldId id="442" r:id="rId12"/>
    <p:sldId id="443" r:id="rId13"/>
    <p:sldId id="445" r:id="rId14"/>
    <p:sldId id="447" r:id="rId15"/>
    <p:sldId id="448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4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82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47BEF8-F2C7-4883-BF29-40B30BFB07B4}" type="datetimeFigureOut">
              <a:rPr lang="zh-CN" altLang="en-US" smtClean="0"/>
              <a:t>2024.03.12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55F1C-7625-4B9B-9BC9-DC4806B00E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61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277E16-3478-4C8B-ACE0-E64617C3F1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55317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277E16-3478-4C8B-ACE0-E64617C3F1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27660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277E16-3478-4C8B-ACE0-E64617C3F1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5674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277E16-3478-4C8B-ACE0-E64617C3F1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28066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277E16-3478-4C8B-ACE0-E64617C3F1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68382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277E16-3478-4C8B-ACE0-E64617C3F1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224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277E16-3478-4C8B-ACE0-E64617C3F1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422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277E16-3478-4C8B-ACE0-E64617C3F1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3769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277E16-3478-4C8B-ACE0-E64617C3F1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8282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277E16-3478-4C8B-ACE0-E64617C3F1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4521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277E16-3478-4C8B-ACE0-E64617C3F1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8768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277E16-3478-4C8B-ACE0-E64617C3F1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0375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277E16-3478-4C8B-ACE0-E64617C3F1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285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277E16-3478-4C8B-ACE0-E64617C3F1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2671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0F7141-943F-41D7-A0FE-E8199856BD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F8EF444-0463-448E-9A76-A640625064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573179-A92E-453C-8FB4-034F38DDF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AD522-8C6E-45DC-A3B2-C06BC4D96EE0}" type="datetimeFigureOut">
              <a:rPr lang="zh-CN" altLang="en-US" smtClean="0"/>
              <a:t>2024.03.12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D59B45-1EE0-4819-A756-47DE312BA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FCF774-7DC7-49FD-83D1-CBC0535C7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D2712-6D64-4246-B013-88D9EB0C7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551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351E7F-B6DD-4C41-BD24-AA91ADC43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DE75B5D-24FC-4B49-85E4-1FF902599B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FDF577-7304-47E1-817B-A7B291039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AD522-8C6E-45DC-A3B2-C06BC4D96EE0}" type="datetimeFigureOut">
              <a:rPr lang="zh-CN" altLang="en-US" smtClean="0"/>
              <a:t>2024.03.12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465684-0145-4A9E-B5D1-12E525019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87F92B-AB7D-466F-A98C-D48A2628F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D2712-6D64-4246-B013-88D9EB0C7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659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FF92834-0E91-421F-89AF-55B4DB2D57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8C36AFF-5F56-4EDF-8960-656D2550E3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170446-8E29-4C18-B7CB-D8A1A9462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AD522-8C6E-45DC-A3B2-C06BC4D96EE0}" type="datetimeFigureOut">
              <a:rPr lang="zh-CN" altLang="en-US" smtClean="0"/>
              <a:t>2024.03.12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52F849-C062-4ECD-82EF-F2065A78C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F2BFC3-7C3F-4EE2-B5D8-1FA0CA544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D2712-6D64-4246-B013-88D9EB0C7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2037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Work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713634" y="2747710"/>
            <a:ext cx="1408176" cy="1408176"/>
          </a:xfrm>
          <a:custGeom>
            <a:avLst/>
            <a:gdLst>
              <a:gd name="connsiteX0" fmla="*/ 0 w 1408176"/>
              <a:gd name="connsiteY0" fmla="*/ 0 h 1408176"/>
              <a:gd name="connsiteX1" fmla="*/ 1408176 w 1408176"/>
              <a:gd name="connsiteY1" fmla="*/ 0 h 1408176"/>
              <a:gd name="connsiteX2" fmla="*/ 1408176 w 1408176"/>
              <a:gd name="connsiteY2" fmla="*/ 1408176 h 1408176"/>
              <a:gd name="connsiteX3" fmla="*/ 0 w 1408176"/>
              <a:gd name="connsiteY3" fmla="*/ 1408176 h 1408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8176" h="1408176">
                <a:moveTo>
                  <a:pt x="0" y="0"/>
                </a:moveTo>
                <a:lnTo>
                  <a:pt x="1408176" y="0"/>
                </a:lnTo>
                <a:lnTo>
                  <a:pt x="1408176" y="1408176"/>
                </a:lnTo>
                <a:lnTo>
                  <a:pt x="0" y="14081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4181336" y="2769784"/>
            <a:ext cx="1408176" cy="1408176"/>
          </a:xfrm>
          <a:custGeom>
            <a:avLst/>
            <a:gdLst>
              <a:gd name="connsiteX0" fmla="*/ 0 w 1408176"/>
              <a:gd name="connsiteY0" fmla="*/ 0 h 1408176"/>
              <a:gd name="connsiteX1" fmla="*/ 1408176 w 1408176"/>
              <a:gd name="connsiteY1" fmla="*/ 0 h 1408176"/>
              <a:gd name="connsiteX2" fmla="*/ 1408176 w 1408176"/>
              <a:gd name="connsiteY2" fmla="*/ 1408176 h 1408176"/>
              <a:gd name="connsiteX3" fmla="*/ 0 w 1408176"/>
              <a:gd name="connsiteY3" fmla="*/ 1408176 h 1408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8176" h="1408176">
                <a:moveTo>
                  <a:pt x="0" y="0"/>
                </a:moveTo>
                <a:lnTo>
                  <a:pt x="1408176" y="0"/>
                </a:lnTo>
                <a:lnTo>
                  <a:pt x="1408176" y="1408176"/>
                </a:lnTo>
                <a:lnTo>
                  <a:pt x="0" y="14081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6"/>
          </p:nvPr>
        </p:nvSpPr>
        <p:spPr>
          <a:xfrm>
            <a:off x="6597987" y="2705134"/>
            <a:ext cx="1408176" cy="1408176"/>
          </a:xfrm>
          <a:custGeom>
            <a:avLst/>
            <a:gdLst>
              <a:gd name="connsiteX0" fmla="*/ 0 w 1408176"/>
              <a:gd name="connsiteY0" fmla="*/ 0 h 1408176"/>
              <a:gd name="connsiteX1" fmla="*/ 1408176 w 1408176"/>
              <a:gd name="connsiteY1" fmla="*/ 0 h 1408176"/>
              <a:gd name="connsiteX2" fmla="*/ 1408176 w 1408176"/>
              <a:gd name="connsiteY2" fmla="*/ 1408176 h 1408176"/>
              <a:gd name="connsiteX3" fmla="*/ 0 w 1408176"/>
              <a:gd name="connsiteY3" fmla="*/ 1408176 h 1408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8176" h="1408176">
                <a:moveTo>
                  <a:pt x="0" y="0"/>
                </a:moveTo>
                <a:lnTo>
                  <a:pt x="1408176" y="0"/>
                </a:lnTo>
                <a:lnTo>
                  <a:pt x="1408176" y="1408176"/>
                </a:lnTo>
                <a:lnTo>
                  <a:pt x="0" y="14081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7"/>
          </p:nvPr>
        </p:nvSpPr>
        <p:spPr>
          <a:xfrm>
            <a:off x="9015544" y="2688889"/>
            <a:ext cx="1408176" cy="1408176"/>
          </a:xfrm>
          <a:custGeom>
            <a:avLst/>
            <a:gdLst>
              <a:gd name="connsiteX0" fmla="*/ 0 w 1408176"/>
              <a:gd name="connsiteY0" fmla="*/ 0 h 1408176"/>
              <a:gd name="connsiteX1" fmla="*/ 1408176 w 1408176"/>
              <a:gd name="connsiteY1" fmla="*/ 0 h 1408176"/>
              <a:gd name="connsiteX2" fmla="*/ 1408176 w 1408176"/>
              <a:gd name="connsiteY2" fmla="*/ 1408176 h 1408176"/>
              <a:gd name="connsiteX3" fmla="*/ 0 w 1408176"/>
              <a:gd name="connsiteY3" fmla="*/ 1408176 h 1408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8176" h="1408176">
                <a:moveTo>
                  <a:pt x="0" y="0"/>
                </a:moveTo>
                <a:lnTo>
                  <a:pt x="1408176" y="0"/>
                </a:lnTo>
                <a:lnTo>
                  <a:pt x="1408176" y="1408176"/>
                </a:lnTo>
                <a:lnTo>
                  <a:pt x="0" y="14081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04574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98934B-9293-4F64-8C87-B507417B2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D58758-85BF-4A15-8108-70A3BF6B1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0FF6C9-DAFD-4FCD-B75B-08B30EBB4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AD522-8C6E-45DC-A3B2-C06BC4D96EE0}" type="datetimeFigureOut">
              <a:rPr lang="zh-CN" altLang="en-US" smtClean="0"/>
              <a:t>2024.03.12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782D1B-E260-4244-88C4-FA42B4770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BA1222-98C2-417E-84ED-793F20ED7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D2712-6D64-4246-B013-88D9EB0C7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799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510A5F-CCB2-461A-8DBD-37FA6E80D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58B3ADF-F4F5-419B-BC24-DC42B733D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D83AF5-FAB2-43D6-A1DA-0174C1AE6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AD522-8C6E-45DC-A3B2-C06BC4D96EE0}" type="datetimeFigureOut">
              <a:rPr lang="zh-CN" altLang="en-US" smtClean="0"/>
              <a:t>2024.03.12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B52EDF-609D-4964-A304-723651D90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EBA7EE-74B9-41B7-BF6C-9CD1F2686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D2712-6D64-4246-B013-88D9EB0C7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0271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E4CA9E-4657-4176-8C78-754086DCB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643AC2-9EA0-4769-B570-990C2840A3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FB268B-6D4E-46DD-9892-7EF3DD43CC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C4C0851-D4FA-45CC-96CC-C6B26BF80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AD522-8C6E-45DC-A3B2-C06BC4D96EE0}" type="datetimeFigureOut">
              <a:rPr lang="zh-CN" altLang="en-US" smtClean="0"/>
              <a:t>2024.03.12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304DD59-1468-4D0D-B719-87C60EF84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FAD6F40-842E-4B5C-82E8-B4D5656F6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D2712-6D64-4246-B013-88D9EB0C7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913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D112E5-E04D-432D-83C5-673E7849F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037E28-EB20-44F5-ACBA-4D161C255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FA2CA0B-3E7E-413F-8FB9-E5CC667E78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1C495D6-1563-4876-BD0A-89B2FFF944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2B41A90-9AA4-4B98-BD81-81DE59DCB2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9418E2-1AC7-4A03-81CE-4BAC37BD4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AD522-8C6E-45DC-A3B2-C06BC4D96EE0}" type="datetimeFigureOut">
              <a:rPr lang="zh-CN" altLang="en-US" smtClean="0"/>
              <a:t>2024.03.12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3E2122E-69CA-41EC-AAB2-484CEB525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88E07D5-2695-4D2E-85FD-08D9D001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D2712-6D64-4246-B013-88D9EB0C7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0915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5F67D0-EF34-44F3-8542-FBFC21EA4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54C1588-B6B0-41F1-83EB-3FDD98307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AD522-8C6E-45DC-A3B2-C06BC4D96EE0}" type="datetimeFigureOut">
              <a:rPr lang="zh-CN" altLang="en-US" smtClean="0"/>
              <a:t>2024.03.12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971FC56-D735-498C-A6B6-3AD1569AE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53D0A30-C93F-4432-A3D8-60F0C9255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D2712-6D64-4246-B013-88D9EB0C7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710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F8DE2D2-48D2-44B4-B30E-529090C4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AD522-8C6E-45DC-A3B2-C06BC4D96EE0}" type="datetimeFigureOut">
              <a:rPr lang="zh-CN" altLang="en-US" smtClean="0"/>
              <a:t>2024.03.12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24E55D8-2447-4E9F-9B31-F850F9C33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1246FA-6C3E-4C1B-9CC8-382D36CD2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D2712-6D64-4246-B013-88D9EB0C7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891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5BC54D-50CD-48C9-A5A6-FFD7E5912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923C37-E0CC-48B3-852B-52DB923B5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34015BD-E7E3-42EC-9A73-E4A2673CAB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18D6501-40EF-41F6-A9F7-D62C25D03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AD522-8C6E-45DC-A3B2-C06BC4D96EE0}" type="datetimeFigureOut">
              <a:rPr lang="zh-CN" altLang="en-US" smtClean="0"/>
              <a:t>2024.03.12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AD6C6AD-6BA9-47E8-B991-3CF27D899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8F5347B-FFEA-4867-8A1C-65F2E69F2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D2712-6D64-4246-B013-88D9EB0C7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266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92BF49-CA01-4F0F-BCBA-C2FA29FF7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828CBA7-A44B-4309-BC06-FA12C7EE1B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B1D4E56-E4EE-42EC-AE23-A5CE993A5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5C8B322-E9DF-4C77-AD5C-AD3B8561D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AD522-8C6E-45DC-A3B2-C06BC4D96EE0}" type="datetimeFigureOut">
              <a:rPr lang="zh-CN" altLang="en-US" smtClean="0"/>
              <a:t>2024.03.12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228D38-D13B-4577-BFA8-F735AAC79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D444DD3-0DBC-4580-8EF9-B6CD3BF5D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D2712-6D64-4246-B013-88D9EB0C7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4358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E209641-37FB-4937-9E0A-D79D4D1EA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E63652-99DE-4D51-9A5C-6C56ED4341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E5C516-D174-4D2A-909A-ED81430263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FAD522-8C6E-45DC-A3B2-C06BC4D96EE0}" type="datetimeFigureOut">
              <a:rPr lang="zh-CN" altLang="en-US" smtClean="0"/>
              <a:t>2024.03.12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25AB72-FE6A-40D1-899B-7994F19EA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CBD846-C37E-43D8-8D2F-DCE6C3CE3D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D2712-6D64-4246-B013-88D9EB0C77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638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AEF2EC-A215-49B8-9E6B-41ADB25A65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26410"/>
            <a:ext cx="9144000" cy="2999983"/>
          </a:xfrm>
        </p:spPr>
        <p:txBody>
          <a:bodyPr>
            <a:normAutofit/>
          </a:bodyPr>
          <a:lstStyle/>
          <a:p>
            <a:r>
              <a:rPr lang="en-US" altLang="zh-CN" sz="3600" dirty="0" err="1"/>
              <a:t>SafeDecoding</a:t>
            </a:r>
            <a:r>
              <a:rPr lang="en-US" altLang="zh-CN" sz="3600" dirty="0"/>
              <a:t>: Defending against Jailbreak Attacks via Safety-Aware Decoding</a:t>
            </a:r>
            <a:br>
              <a:rPr lang="en-US" altLang="zh-CN" sz="3600" dirty="0"/>
            </a:br>
            <a:r>
              <a:rPr lang="en-US" altLang="zh-CN" sz="3600" dirty="0"/>
              <a:t>&amp;</a:t>
            </a:r>
            <a:br>
              <a:rPr lang="en-US" altLang="zh-CN" sz="3600" dirty="0"/>
            </a:br>
            <a:r>
              <a:rPr lang="en-US" altLang="zh-CN" sz="3600" dirty="0"/>
              <a:t>PANDORA: Jailbreak GPTs by Retrieval Augmented Generation Poisoning</a:t>
            </a:r>
            <a:endParaRPr lang="zh-CN" altLang="en-US" sz="36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22E4347-A26B-4CF9-A8EC-2239A1340A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94740"/>
            <a:ext cx="9144000" cy="91985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2024.03.15</a:t>
            </a:r>
            <a:endParaRPr lang="zh-CN" altLang="en-US" sz="2000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CE4BB14-A78F-49E2-8D9C-77AC7C53B316}"/>
              </a:ext>
            </a:extLst>
          </p:cNvPr>
          <p:cNvCxnSpPr/>
          <p:nvPr/>
        </p:nvCxnSpPr>
        <p:spPr>
          <a:xfrm>
            <a:off x="1615858" y="4615842"/>
            <a:ext cx="852396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034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c2b73831c94a3edc981f60e396d3e182073EE1468018468A7F192AE5E5CD515B6C3125F8AF6E4EE646174E8CF0B46FD19828DCE8CDA3B3A044A74F0E769C5FA8CB87AB6FC303C8BA3785FAC64AF5424785C80615233B8BFBBF93FB15EF9F2842CC31512510A59567CDFC09C4B330B78657F3B5013869B76B2251005608998399849F59FA1FABB539" hidden="1">
            <a:extLst>
              <a:ext uri="{FF2B5EF4-FFF2-40B4-BE49-F238E27FC236}">
                <a16:creationId xmlns:a16="http://schemas.microsoft.com/office/drawing/2014/main" id="{4DBA67BB-F5E8-450C-8469-111C6BDF2552}"/>
              </a:ext>
            </a:extLst>
          </p:cNvPr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7d195523061f1c0c2b73831c94a3edc981f60e396d3e182073EE1468018468A7F192AE5E5CD515B6C3125F8AF6E4EE646174E8CF0B46FD19828DCE8CDA3B3A044A74F0E769C5FA8CB87AB6FC303C8BA3785FAC64AF5424785C80615233B8BFBBF93FB15EF9F2842CC31512510A59567CDFC09C4B330B78657F3B5013869B76B2251005608998399849F59FA1FABB539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E820445-0F4E-4B67-B2DB-E89604C78BD0}"/>
              </a:ext>
            </a:extLst>
          </p:cNvPr>
          <p:cNvSpPr txBox="1">
            <a:spLocks/>
          </p:cNvSpPr>
          <p:nvPr/>
        </p:nvSpPr>
        <p:spPr>
          <a:xfrm>
            <a:off x="193110" y="247920"/>
            <a:ext cx="9527088" cy="36932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 err="1"/>
              <a:t>SafeDecoding</a:t>
            </a:r>
            <a:r>
              <a:rPr lang="en-US" altLang="zh-CN" sz="1800" dirty="0"/>
              <a:t>: Defending against Jailbreak Attacks via Safety-Aware Decoding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056233B-40EA-4CB3-BEA0-82662E19A64E}"/>
              </a:ext>
            </a:extLst>
          </p:cNvPr>
          <p:cNvCxnSpPr/>
          <p:nvPr/>
        </p:nvCxnSpPr>
        <p:spPr>
          <a:xfrm>
            <a:off x="281836" y="582461"/>
            <a:ext cx="852396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36F02F07-63D8-45E6-A018-D28606553B04}"/>
              </a:ext>
            </a:extLst>
          </p:cNvPr>
          <p:cNvSpPr txBox="1"/>
          <p:nvPr/>
        </p:nvSpPr>
        <p:spPr>
          <a:xfrm>
            <a:off x="193109" y="582461"/>
            <a:ext cx="4028161" cy="440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– Results - Safety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6D6E88B-8388-4B25-BD93-167ED820E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069" y="1238959"/>
            <a:ext cx="8375769" cy="34520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D9241B9-1A9F-40D0-BA72-71420C960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070" y="4887750"/>
            <a:ext cx="8375768" cy="180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09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c2b73831c94a3edc981f60e396d3e182073EE1468018468A7F192AE5E5CD515B6C3125F8AF6E4EE646174E8CF0B46FD19828DCE8CDA3B3A044A74F0E769C5FA8CB87AB6FC303C8BA3785FAC64AF5424785C80615233B8BFBBF93FB15EF9F2842CC31512510A59567CDFC09C4B330B78657F3B5013869B76B2251005608998399849F59FA1FABB539" hidden="1">
            <a:extLst>
              <a:ext uri="{FF2B5EF4-FFF2-40B4-BE49-F238E27FC236}">
                <a16:creationId xmlns:a16="http://schemas.microsoft.com/office/drawing/2014/main" id="{4DBA67BB-F5E8-450C-8469-111C6BDF2552}"/>
              </a:ext>
            </a:extLst>
          </p:cNvPr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7d195523061f1c0c2b73831c94a3edc981f60e396d3e182073EE1468018468A7F192AE5E5CD515B6C3125F8AF6E4EE646174E8CF0B46FD19828DCE8CDA3B3A044A74F0E769C5FA8CB87AB6FC303C8BA3785FAC64AF5424785C80615233B8BFBBF93FB15EF9F2842CC31512510A59567CDFC09C4B330B78657F3B5013869B76B2251005608998399849F59FA1FABB539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E820445-0F4E-4B67-B2DB-E89604C78BD0}"/>
              </a:ext>
            </a:extLst>
          </p:cNvPr>
          <p:cNvSpPr txBox="1">
            <a:spLocks/>
          </p:cNvSpPr>
          <p:nvPr/>
        </p:nvSpPr>
        <p:spPr>
          <a:xfrm>
            <a:off x="193110" y="247920"/>
            <a:ext cx="9527088" cy="36932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 err="1"/>
              <a:t>SafeDecoding</a:t>
            </a:r>
            <a:r>
              <a:rPr lang="en-US" altLang="zh-CN" sz="1800" dirty="0"/>
              <a:t>: Defending against Jailbreak Attacks via Safety-Aware Decoding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056233B-40EA-4CB3-BEA0-82662E19A64E}"/>
              </a:ext>
            </a:extLst>
          </p:cNvPr>
          <p:cNvCxnSpPr/>
          <p:nvPr/>
        </p:nvCxnSpPr>
        <p:spPr>
          <a:xfrm>
            <a:off x="281836" y="582461"/>
            <a:ext cx="852396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36F02F07-63D8-45E6-A018-D28606553B04}"/>
              </a:ext>
            </a:extLst>
          </p:cNvPr>
          <p:cNvSpPr txBox="1"/>
          <p:nvPr/>
        </p:nvSpPr>
        <p:spPr>
          <a:xfrm>
            <a:off x="193109" y="582461"/>
            <a:ext cx="4028161" cy="440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– Results - Helpful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 descr="https://img-blog.csdnimg.cn/direct/e15cee4db73b4d0bbba599f0d85e618d.png">
            <a:extLst>
              <a:ext uri="{FF2B5EF4-FFF2-40B4-BE49-F238E27FC236}">
                <a16:creationId xmlns:a16="http://schemas.microsoft.com/office/drawing/2014/main" id="{52078C5F-974D-4C63-93F1-DA9A124990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84" b="34197"/>
          <a:stretch/>
        </p:blipFill>
        <p:spPr bwMode="auto">
          <a:xfrm>
            <a:off x="281836" y="1384145"/>
            <a:ext cx="5487706" cy="162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1A5C484-6AEF-4600-A144-3389A00F2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3767" y="877363"/>
            <a:ext cx="6075124" cy="223017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883DF13-DF86-42C7-8A5D-F839A9B4D5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346" y="3367650"/>
            <a:ext cx="10170842" cy="319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966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c2b73831c94a3edc981f60e396d3e182073EE1468018468A7F192AE5E5CD515B6C3125F8AF6E4EE646174E8CF0B46FD19828DCE8CDA3B3A044A74F0E769C5FA8CB87AB6FC303C8BA3785FAC64AF5424785C80615233B8BFBBF93FB15EF9F2842CC31512510A59567CDFC09C4B330B78657F3B5013869B76B2251005608998399849F59FA1FABB539" hidden="1">
            <a:extLst>
              <a:ext uri="{FF2B5EF4-FFF2-40B4-BE49-F238E27FC236}">
                <a16:creationId xmlns:a16="http://schemas.microsoft.com/office/drawing/2014/main" id="{4DBA67BB-F5E8-450C-8469-111C6BDF2552}"/>
              </a:ext>
            </a:extLst>
          </p:cNvPr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7d195523061f1c0c2b73831c94a3edc981f60e396d3e182073EE1468018468A7F192AE5E5CD515B6C3125F8AF6E4EE646174E8CF0B46FD19828DCE8CDA3B3A044A74F0E769C5FA8CB87AB6FC303C8BA3785FAC64AF5424785C80615233B8BFBBF93FB15EF9F2842CC31512510A59567CDFC09C4B330B78657F3B5013869B76B2251005608998399849F59FA1FABB539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E820445-0F4E-4B67-B2DB-E89604C78BD0}"/>
              </a:ext>
            </a:extLst>
          </p:cNvPr>
          <p:cNvSpPr txBox="1">
            <a:spLocks/>
          </p:cNvSpPr>
          <p:nvPr/>
        </p:nvSpPr>
        <p:spPr>
          <a:xfrm>
            <a:off x="193110" y="247920"/>
            <a:ext cx="9527088" cy="36932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 err="1"/>
              <a:t>SafeDecoding</a:t>
            </a:r>
            <a:r>
              <a:rPr lang="en-US" altLang="zh-CN" sz="1800" dirty="0"/>
              <a:t>: Defending against Jailbreak Attacks via Safety-Aware Decoding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056233B-40EA-4CB3-BEA0-82662E19A64E}"/>
              </a:ext>
            </a:extLst>
          </p:cNvPr>
          <p:cNvCxnSpPr/>
          <p:nvPr/>
        </p:nvCxnSpPr>
        <p:spPr>
          <a:xfrm>
            <a:off x="281836" y="582461"/>
            <a:ext cx="852396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36F02F07-63D8-45E6-A018-D28606553B04}"/>
              </a:ext>
            </a:extLst>
          </p:cNvPr>
          <p:cNvSpPr txBox="1"/>
          <p:nvPr/>
        </p:nvSpPr>
        <p:spPr>
          <a:xfrm>
            <a:off x="193108" y="582461"/>
            <a:ext cx="6229351" cy="440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– Results – </a:t>
            </a:r>
            <a:r>
              <a:rPr lang="en-US" altLang="zh-CN" sz="2000" b="1" dirty="0"/>
              <a:t>Efficient &amp; Ablation Study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644BAAC-3462-4BAC-B2BF-5129D7F86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36" y="1586434"/>
            <a:ext cx="3055901" cy="18674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53A90B9-DB15-45C6-8397-2DD60C1C2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868" y="1586434"/>
            <a:ext cx="8185296" cy="20379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6A2C3C1-B975-4326-AFB0-54B9E39F3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108" y="4337818"/>
            <a:ext cx="11676190" cy="151428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59EB33B-8E7B-498C-938E-AEFD70EBAB04}"/>
              </a:ext>
            </a:extLst>
          </p:cNvPr>
          <p:cNvSpPr/>
          <p:nvPr/>
        </p:nvSpPr>
        <p:spPr>
          <a:xfrm>
            <a:off x="193108" y="3999264"/>
            <a:ext cx="22220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Fine-tune Is Not Enough</a:t>
            </a:r>
            <a:endParaRPr lang="zh-CN" altLang="en-US" sz="16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7AEAF9-B6FE-4CC1-8B97-8D36944C7167}"/>
              </a:ext>
            </a:extLst>
          </p:cNvPr>
          <p:cNvSpPr/>
          <p:nvPr/>
        </p:nvSpPr>
        <p:spPr>
          <a:xfrm>
            <a:off x="281836" y="1247880"/>
            <a:ext cx="9600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err="1"/>
              <a:t>Eifficient</a:t>
            </a:r>
            <a:endParaRPr lang="zh-CN" altLang="en-US" sz="16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FF671F5-573D-4414-B9E7-C6ABB5C26EC1}"/>
              </a:ext>
            </a:extLst>
          </p:cNvPr>
          <p:cNvSpPr/>
          <p:nvPr/>
        </p:nvSpPr>
        <p:spPr>
          <a:xfrm>
            <a:off x="3901183" y="1247880"/>
            <a:ext cx="10999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Parameters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52569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c2b73831c94a3edc981f60e396d3e182073EE1468018468A7F192AE5E5CD515B6C3125F8AF6E4EE646174E8CF0B46FD19828DCE8CDA3B3A044A74F0E769C5FA8CB87AB6FC303C8BA3785FAC64AF5424785C80615233B8BFBBF93FB15EF9F2842CC31512510A59567CDFC09C4B330B78657F3B5013869B76B2251005608998399849F59FA1FABB539" hidden="1">
            <a:extLst>
              <a:ext uri="{FF2B5EF4-FFF2-40B4-BE49-F238E27FC236}">
                <a16:creationId xmlns:a16="http://schemas.microsoft.com/office/drawing/2014/main" id="{4DBA67BB-F5E8-450C-8469-111C6BDF2552}"/>
              </a:ext>
            </a:extLst>
          </p:cNvPr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7d195523061f1c0c2b73831c94a3edc981f60e396d3e182073EE1468018468A7F192AE5E5CD515B6C3125F8AF6E4EE646174E8CF0B46FD19828DCE8CDA3B3A044A74F0E769C5FA8CB87AB6FC303C8BA3785FAC64AF5424785C80615233B8BFBBF93FB15EF9F2842CC31512510A59567CDFC09C4B330B78657F3B5013869B76B2251005608998399849F59FA1FABB539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6F5BCEE-0E08-6D91-3B72-286BC4FCAF6E}"/>
              </a:ext>
            </a:extLst>
          </p:cNvPr>
          <p:cNvSpPr txBox="1"/>
          <p:nvPr/>
        </p:nvSpPr>
        <p:spPr>
          <a:xfrm>
            <a:off x="861136" y="3323999"/>
            <a:ext cx="9640845" cy="75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Contribution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dirty="0"/>
              <a:t>Investigate indirect jailbreak attacks on LLMs, particularly GPTs, introducing a novel attack vector named </a:t>
            </a:r>
            <a:r>
              <a:rPr lang="en-US" altLang="zh-CN" u="sng" dirty="0"/>
              <a:t>Retrieval Augmented Generation Poisoning</a:t>
            </a:r>
            <a:endParaRPr lang="zh-CN" alt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E820445-0F4E-4B67-B2DB-E89604C78BD0}"/>
              </a:ext>
            </a:extLst>
          </p:cNvPr>
          <p:cNvSpPr txBox="1">
            <a:spLocks/>
          </p:cNvSpPr>
          <p:nvPr/>
        </p:nvSpPr>
        <p:spPr>
          <a:xfrm>
            <a:off x="193110" y="213133"/>
            <a:ext cx="9527088" cy="36932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/>
              <a:t>PANDORA: Jailbreak GPTs by Retrieval Augmented Generation Poisoning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056233B-40EA-4CB3-BEA0-82662E19A64E}"/>
              </a:ext>
            </a:extLst>
          </p:cNvPr>
          <p:cNvCxnSpPr/>
          <p:nvPr/>
        </p:nvCxnSpPr>
        <p:spPr>
          <a:xfrm>
            <a:off x="281836" y="582461"/>
            <a:ext cx="852396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A20850A4-AE95-4BEF-9ABA-45F140CEB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953" y="951789"/>
            <a:ext cx="8585212" cy="22060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B1A97F6-58EE-40A2-A19E-40F462146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43" y="4321881"/>
            <a:ext cx="5600000" cy="224761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EFE8BBD-2423-482F-8C16-12F652631FCA}"/>
              </a:ext>
            </a:extLst>
          </p:cNvPr>
          <p:cNvSpPr txBox="1"/>
          <p:nvPr/>
        </p:nvSpPr>
        <p:spPr>
          <a:xfrm>
            <a:off x="6390362" y="4896373"/>
            <a:ext cx="5542259" cy="1098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b="1" dirty="0"/>
              <a:t>Design Rationale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dirty="0"/>
              <a:t>When presented with a specific text corpus, LLMs naturally tend to generate content that is not just </a:t>
            </a:r>
            <a:r>
              <a:rPr lang="en-US" altLang="zh-CN" u="sng" dirty="0"/>
              <a:t>relevant but also coherently aligned with the input</a:t>
            </a:r>
            <a:r>
              <a:rPr lang="en-US" altLang="zh-CN" dirty="0"/>
              <a:t>.</a:t>
            </a:r>
            <a:endParaRPr lang="zh-CN" alt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260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c2b73831c94a3edc981f60e396d3e182073EE1468018468A7F192AE5E5CD515B6C3125F8AF6E4EE646174E8CF0B46FD19828DCE8CDA3B3A044A74F0E769C5FA8CB87AB6FC303C8BA3785FAC64AF5424785C80615233B8BFBBF93FB15EF9F2842CC31512510A59567CDFC09C4B330B78657F3B5013869B76B2251005608998399849F59FA1FABB539" hidden="1">
            <a:extLst>
              <a:ext uri="{FF2B5EF4-FFF2-40B4-BE49-F238E27FC236}">
                <a16:creationId xmlns:a16="http://schemas.microsoft.com/office/drawing/2014/main" id="{4DBA67BB-F5E8-450C-8469-111C6BDF2552}"/>
              </a:ext>
            </a:extLst>
          </p:cNvPr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7d195523061f1c0c2b73831c94a3edc981f60e396d3e182073EE1468018468A7F192AE5E5CD515B6C3125F8AF6E4EE646174E8CF0B46FD19828DCE8CDA3B3A044A74F0E769C5FA8CB87AB6FC303C8BA3785FAC64AF5424785C80615233B8BFBBF93FB15EF9F2842CC31512510A59567CDFC09C4B330B78657F3B5013869B76B2251005608998399849F59FA1FABB539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E820445-0F4E-4B67-B2DB-E89604C78BD0}"/>
              </a:ext>
            </a:extLst>
          </p:cNvPr>
          <p:cNvSpPr txBox="1">
            <a:spLocks/>
          </p:cNvSpPr>
          <p:nvPr/>
        </p:nvSpPr>
        <p:spPr>
          <a:xfrm>
            <a:off x="193110" y="213133"/>
            <a:ext cx="9527088" cy="36932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/>
              <a:t>PANDORA: Jailbreak GPTs by Retrieval Augmented Generation Poisoning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056233B-40EA-4CB3-BEA0-82662E19A64E}"/>
              </a:ext>
            </a:extLst>
          </p:cNvPr>
          <p:cNvCxnSpPr/>
          <p:nvPr/>
        </p:nvCxnSpPr>
        <p:spPr>
          <a:xfrm>
            <a:off x="281836" y="582461"/>
            <a:ext cx="852396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BE98F75-E070-4A4B-A957-6320FEEC53C3}"/>
              </a:ext>
            </a:extLst>
          </p:cNvPr>
          <p:cNvSpPr txBox="1"/>
          <p:nvPr/>
        </p:nvSpPr>
        <p:spPr>
          <a:xfrm>
            <a:off x="193110" y="582461"/>
            <a:ext cx="2082572" cy="440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B938B5-3B21-40A2-A703-DB182F444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968" y="1068094"/>
            <a:ext cx="5400000" cy="215238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A7BE5DA-C6CA-41E4-9CD7-1A6CA16BFBF1}"/>
              </a:ext>
            </a:extLst>
          </p:cNvPr>
          <p:cNvSpPr/>
          <p:nvPr/>
        </p:nvSpPr>
        <p:spPr>
          <a:xfrm>
            <a:off x="193110" y="3312872"/>
            <a:ext cx="3211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❶Malicious Content Generation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346C4E3-CEB1-42AF-AECF-6679B6783F94}"/>
              </a:ext>
            </a:extLst>
          </p:cNvPr>
          <p:cNvSpPr/>
          <p:nvPr/>
        </p:nvSpPr>
        <p:spPr>
          <a:xfrm>
            <a:off x="281836" y="3819279"/>
            <a:ext cx="3350712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altLang="zh-CN" sz="1600" u="sng" dirty="0"/>
              <a:t>gather information</a:t>
            </a:r>
            <a:r>
              <a:rPr lang="en-US" altLang="zh-CN" sz="1600" dirty="0"/>
              <a:t> from search engines;</a:t>
            </a:r>
          </a:p>
          <a:p>
            <a:pPr marL="342900" indent="-342900">
              <a:buAutoNum type="arabicParenR"/>
            </a:pPr>
            <a:r>
              <a:rPr lang="en-US" altLang="zh-CN" sz="1600" dirty="0"/>
              <a:t>utilizes </a:t>
            </a:r>
            <a:r>
              <a:rPr lang="en-US" altLang="zh-CN" sz="1600" u="sng" dirty="0"/>
              <a:t>non-censored LLMs </a:t>
            </a:r>
            <a:r>
              <a:rPr lang="en-US" altLang="zh-CN" sz="1600" dirty="0"/>
              <a:t>to produce highly targeted content;</a:t>
            </a:r>
          </a:p>
          <a:p>
            <a:pPr marL="342900" indent="-342900">
              <a:buAutoNum type="arabicParenR"/>
            </a:pPr>
            <a:r>
              <a:rPr lang="en-US" altLang="zh-CN" sz="1600" u="sng" dirty="0"/>
              <a:t>replace</a:t>
            </a:r>
            <a:r>
              <a:rPr lang="en-US" altLang="zh-CN" sz="1600" dirty="0"/>
              <a:t> overtly sensitive keywords with subtler alternatives;</a:t>
            </a:r>
          </a:p>
          <a:p>
            <a:pPr marL="342900" indent="-342900">
              <a:buAutoNum type="arabicParenR"/>
            </a:pPr>
            <a:r>
              <a:rPr lang="en-US" altLang="zh-CN" sz="1600" dirty="0"/>
              <a:t>Filter based on a </a:t>
            </a:r>
            <a:r>
              <a:rPr lang="en-US" altLang="zh-CN" sz="1600" u="sng" dirty="0"/>
              <a:t>blacklist of keywords</a:t>
            </a:r>
            <a:r>
              <a:rPr lang="en-US" altLang="zh-CN" sz="1600" dirty="0"/>
              <a:t> associated with content rejection mechanisms (“sorry”…).</a:t>
            </a:r>
          </a:p>
          <a:p>
            <a:pPr marL="342900" indent="-342900">
              <a:buAutoNum type="arabicParenR"/>
            </a:pPr>
            <a:endParaRPr lang="zh-CN" altLang="en-US" sz="16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B4C000A-39EE-45F1-808A-E8CC5CE2DB6B}"/>
              </a:ext>
            </a:extLst>
          </p:cNvPr>
          <p:cNvSpPr/>
          <p:nvPr/>
        </p:nvSpPr>
        <p:spPr>
          <a:xfrm>
            <a:off x="4114879" y="3312872"/>
            <a:ext cx="3275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❷Malicious Document Creation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587EC11-5E96-4F72-96AC-52B0FF68F867}"/>
              </a:ext>
            </a:extLst>
          </p:cNvPr>
          <p:cNvSpPr/>
          <p:nvPr/>
        </p:nvSpPr>
        <p:spPr>
          <a:xfrm>
            <a:off x="8111168" y="3312872"/>
            <a:ext cx="3218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❸ Malicious Content Triggering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B5B6C6A-3085-4009-A8F9-10CCE27630EA}"/>
              </a:ext>
            </a:extLst>
          </p:cNvPr>
          <p:cNvSpPr/>
          <p:nvPr/>
        </p:nvSpPr>
        <p:spPr>
          <a:xfrm>
            <a:off x="4114879" y="3819279"/>
            <a:ext cx="35210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altLang="zh-CN" sz="1600" dirty="0"/>
              <a:t>tailor each file to a specific topic of policy violation;</a:t>
            </a:r>
          </a:p>
          <a:p>
            <a:pPr marL="342900" indent="-342900">
              <a:buAutoNum type="arabicParenR"/>
            </a:pPr>
            <a:r>
              <a:rPr lang="en-US" altLang="zh-CN" sz="1600" dirty="0"/>
              <a:t>name each file explicitly after the topic of violation it covers;</a:t>
            </a:r>
          </a:p>
          <a:p>
            <a:pPr marL="342900" indent="-342900">
              <a:buAutoNum type="arabicParenR"/>
            </a:pPr>
            <a:r>
              <a:rPr lang="en-US" altLang="zh-CN" sz="1600" dirty="0"/>
              <a:t>converts the files into PDF format;</a:t>
            </a:r>
          </a:p>
          <a:p>
            <a:pPr marL="342900" indent="-342900">
              <a:buAutoNum type="arabicParenR"/>
            </a:pPr>
            <a:r>
              <a:rPr lang="en-US" altLang="zh-CN" sz="1600" dirty="0"/>
              <a:t>Upload.</a:t>
            </a:r>
            <a:endParaRPr lang="zh-CN" altLang="en-US" sz="16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3703118-7683-47E0-900C-FA5AF4116DEB}"/>
              </a:ext>
            </a:extLst>
          </p:cNvPr>
          <p:cNvSpPr/>
          <p:nvPr/>
        </p:nvSpPr>
        <p:spPr>
          <a:xfrm>
            <a:off x="8118310" y="3819279"/>
            <a:ext cx="352109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altLang="zh-CN" sz="1600" dirty="0"/>
              <a:t>broader ranges of descriptions in the RAG prompts</a:t>
            </a:r>
          </a:p>
          <a:p>
            <a:pPr marL="342900" indent="-342900">
              <a:buAutoNum type="arabicParenR"/>
            </a:pPr>
            <a:r>
              <a:rPr lang="en-US" altLang="zh-CN" sz="1600" dirty="0"/>
              <a:t>craft the GPT in-built prompts.</a:t>
            </a:r>
            <a:endParaRPr lang="zh-CN" altLang="en-US" sz="1600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6DA48BAB-DEC6-4299-B678-098A4920F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836" y="1071134"/>
            <a:ext cx="5771198" cy="205694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40979CF-38FE-467B-8FD0-92B564A58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9720" y="4744052"/>
            <a:ext cx="4164448" cy="195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986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c2b73831c94a3edc981f60e396d3e182073EE1468018468A7F192AE5E5CD515B6C3125F8AF6E4EE646174E8CF0B46FD19828DCE8CDA3B3A044A74F0E769C5FA8CB87AB6FC303C8BA3785FAC64AF5424785C80615233B8BFBBF93FB15EF9F2842CC31512510A59567CDFC09C4B330B78657F3B5013869B76B2251005608998399849F59FA1FABB539" hidden="1">
            <a:extLst>
              <a:ext uri="{FF2B5EF4-FFF2-40B4-BE49-F238E27FC236}">
                <a16:creationId xmlns:a16="http://schemas.microsoft.com/office/drawing/2014/main" id="{4DBA67BB-F5E8-450C-8469-111C6BDF2552}"/>
              </a:ext>
            </a:extLst>
          </p:cNvPr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7d195523061f1c0c2b73831c94a3edc981f60e396d3e182073EE1468018468A7F192AE5E5CD515B6C3125F8AF6E4EE646174E8CF0B46FD19828DCE8CDA3B3A044A74F0E769C5FA8CB87AB6FC303C8BA3785FAC64AF5424785C80615233B8BFBBF93FB15EF9F2842CC31512510A59567CDFC09C4B330B78657F3B5013869B76B2251005608998399849F59FA1FABB539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E820445-0F4E-4B67-B2DB-E89604C78BD0}"/>
              </a:ext>
            </a:extLst>
          </p:cNvPr>
          <p:cNvSpPr txBox="1">
            <a:spLocks/>
          </p:cNvSpPr>
          <p:nvPr/>
        </p:nvSpPr>
        <p:spPr>
          <a:xfrm>
            <a:off x="193110" y="213133"/>
            <a:ext cx="9527088" cy="36932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/>
              <a:t>PANDORA: Jailbreak GPTs by Retrieval Augmented Generation Poisoning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056233B-40EA-4CB3-BEA0-82662E19A64E}"/>
              </a:ext>
            </a:extLst>
          </p:cNvPr>
          <p:cNvCxnSpPr/>
          <p:nvPr/>
        </p:nvCxnSpPr>
        <p:spPr>
          <a:xfrm>
            <a:off x="281836" y="582461"/>
            <a:ext cx="852396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BE98F75-E070-4A4B-A957-6320FEEC53C3}"/>
              </a:ext>
            </a:extLst>
          </p:cNvPr>
          <p:cNvSpPr txBox="1"/>
          <p:nvPr/>
        </p:nvSpPr>
        <p:spPr>
          <a:xfrm>
            <a:off x="193110" y="582461"/>
            <a:ext cx="2082572" cy="440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B150E2C-A138-4CAF-B8AE-477A1516B6E2}"/>
              </a:ext>
            </a:extLst>
          </p:cNvPr>
          <p:cNvSpPr/>
          <p:nvPr/>
        </p:nvSpPr>
        <p:spPr>
          <a:xfrm>
            <a:off x="517742" y="1195552"/>
            <a:ext cx="1054273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/>
              <a:t>Scenarios</a:t>
            </a:r>
            <a:r>
              <a:rPr lang="en-US" altLang="zh-CN" sz="1600" dirty="0"/>
              <a:t>:</a:t>
            </a:r>
            <a:r>
              <a:rPr lang="zh-CN" altLang="en-US" sz="1600" dirty="0"/>
              <a:t> </a:t>
            </a:r>
            <a:r>
              <a:rPr lang="en-US" altLang="zh-CN" sz="1600" dirty="0"/>
              <a:t>Adult Content, Harmful and Abusive Content, Privacy Violation Content, and Illegal Content. (4 GPT instances)</a:t>
            </a:r>
          </a:p>
          <a:p>
            <a:r>
              <a:rPr lang="en-US" altLang="zh-CN" sz="1600" b="1" dirty="0"/>
              <a:t>Models: </a:t>
            </a:r>
            <a:r>
              <a:rPr lang="en-US" altLang="zh-CN" sz="1600" dirty="0"/>
              <a:t>GPT-3.5,GPT-4,ChatGPT.</a:t>
            </a:r>
          </a:p>
          <a:p>
            <a:r>
              <a:rPr lang="en-US" altLang="zh-CN" sz="1600" b="1" dirty="0"/>
              <a:t>Queries:</a:t>
            </a:r>
            <a:r>
              <a:rPr lang="en-US" altLang="zh-CN" sz="1600" dirty="0"/>
              <a:t> 10 iterations for each of the 10 prompts designed for four prohibited scenarios (100 tests per scenario).</a:t>
            </a:r>
          </a:p>
          <a:p>
            <a:r>
              <a:rPr lang="en-US" altLang="zh-CN" sz="1600" b="1" dirty="0"/>
              <a:t>Metrics: </a:t>
            </a:r>
            <a:r>
              <a:rPr lang="en-US" altLang="zh-CN" sz="1600" dirty="0"/>
              <a:t>manual inspection on 1) Relevance and 2) content quality.</a:t>
            </a:r>
            <a:endParaRPr lang="zh-CN" altLang="en-US" sz="1600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6632348-1A26-4084-A497-8768DCEE3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19" y="2692829"/>
            <a:ext cx="7704762" cy="3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17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c2b73831c94a3edc981f60e396d3e182073EE1468018468A7F192AE5E5CD515B6C3125F8AF6E4EE646174E8CF0B46FD19828DCE8CDA3B3A044A74F0E769C5FA8CB87AB6FC303C8BA3785FAC64AF5424785C80615233B8BFBBF93FB15EF9F2842CC31512510A59567CDFC09C4B330B78657F3B5013869B76B2251005608998399849F59FA1FABB539" hidden="1">
            <a:extLst>
              <a:ext uri="{FF2B5EF4-FFF2-40B4-BE49-F238E27FC236}">
                <a16:creationId xmlns:a16="http://schemas.microsoft.com/office/drawing/2014/main" id="{4DBA67BB-F5E8-450C-8469-111C6BDF2552}"/>
              </a:ext>
            </a:extLst>
          </p:cNvPr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7d195523061f1c0c2b73831c94a3edc981f60e396d3e182073EE1468018468A7F192AE5E5CD515B6C3125F8AF6E4EE646174E8CF0B46FD19828DCE8CDA3B3A044A74F0E769C5FA8CB87AB6FC303C8BA3785FAC64AF5424785C80615233B8BFBBF93FB15EF9F2842CC31512510A59567CDFC09C4B330B78657F3B5013869B76B2251005608998399849F59FA1FABB539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6F5BCEE-0E08-6D91-3B72-286BC4FCAF6E}"/>
              </a:ext>
            </a:extLst>
          </p:cNvPr>
          <p:cNvSpPr txBox="1"/>
          <p:nvPr/>
        </p:nvSpPr>
        <p:spPr>
          <a:xfrm>
            <a:off x="832471" y="4785766"/>
            <a:ext cx="9640845" cy="75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Contribution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Proposed </a:t>
            </a:r>
            <a:r>
              <a:rPr lang="en-US" altLang="zh-CN" dirty="0" err="1"/>
              <a:t>SafeDecoding</a:t>
            </a:r>
            <a:r>
              <a:rPr lang="en-US" altLang="zh-CN" dirty="0"/>
              <a:t>, a safety-aware decoding strategy for LLMs to generate helpful and harmless responses to user queries.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E820445-0F4E-4B67-B2DB-E89604C78BD0}"/>
              </a:ext>
            </a:extLst>
          </p:cNvPr>
          <p:cNvSpPr txBox="1">
            <a:spLocks/>
          </p:cNvSpPr>
          <p:nvPr/>
        </p:nvSpPr>
        <p:spPr>
          <a:xfrm>
            <a:off x="193110" y="213133"/>
            <a:ext cx="9527088" cy="36932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 err="1"/>
              <a:t>SafeDecoding</a:t>
            </a:r>
            <a:r>
              <a:rPr lang="en-US" altLang="zh-CN" sz="2000" dirty="0"/>
              <a:t>: Defending against Jailbreak Attacks via Safety-Aware Decoding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056233B-40EA-4CB3-BEA0-82662E19A64E}"/>
              </a:ext>
            </a:extLst>
          </p:cNvPr>
          <p:cNvCxnSpPr/>
          <p:nvPr/>
        </p:nvCxnSpPr>
        <p:spPr>
          <a:xfrm>
            <a:off x="281836" y="582461"/>
            <a:ext cx="852396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D2830E85-A6D9-4DD3-A6EF-740C2A62F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49" y="1500996"/>
            <a:ext cx="9527088" cy="302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17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c2b73831c94a3edc981f60e396d3e182073EE1468018468A7F192AE5E5CD515B6C3125F8AF6E4EE646174E8CF0B46FD19828DCE8CDA3B3A044A74F0E769C5FA8CB87AB6FC303C8BA3785FAC64AF5424785C80615233B8BFBBF93FB15EF9F2842CC31512510A59567CDFC09C4B330B78657F3B5013869B76B2251005608998399849F59FA1FABB539" hidden="1">
            <a:extLst>
              <a:ext uri="{FF2B5EF4-FFF2-40B4-BE49-F238E27FC236}">
                <a16:creationId xmlns:a16="http://schemas.microsoft.com/office/drawing/2014/main" id="{4DBA67BB-F5E8-450C-8469-111C6BDF2552}"/>
              </a:ext>
            </a:extLst>
          </p:cNvPr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7d195523061f1c0c2b73831c94a3edc981f60e396d3e182073EE1468018468A7F192AE5E5CD515B6C3125F8AF6E4EE646174E8CF0B46FD19828DCE8CDA3B3A044A74F0E769C5FA8CB87AB6FC303C8BA3785FAC64AF5424785C80615233B8BFBBF93FB15EF9F2842CC31512510A59567CDFC09C4B330B78657F3B5013869B76B2251005608998399849F59FA1FABB539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E820445-0F4E-4B67-B2DB-E89604C78BD0}"/>
              </a:ext>
            </a:extLst>
          </p:cNvPr>
          <p:cNvSpPr txBox="1">
            <a:spLocks/>
          </p:cNvSpPr>
          <p:nvPr/>
        </p:nvSpPr>
        <p:spPr>
          <a:xfrm>
            <a:off x="193110" y="213133"/>
            <a:ext cx="9527088" cy="36932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 err="1"/>
              <a:t>SafeDecoding</a:t>
            </a:r>
            <a:r>
              <a:rPr lang="en-US" altLang="zh-CN" sz="1800" dirty="0"/>
              <a:t>: Defending against Jailbreak Attacks via Safety-Aware Decoding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056233B-40EA-4CB3-BEA0-82662E19A64E}"/>
              </a:ext>
            </a:extLst>
          </p:cNvPr>
          <p:cNvCxnSpPr/>
          <p:nvPr/>
        </p:nvCxnSpPr>
        <p:spPr>
          <a:xfrm>
            <a:off x="281836" y="582461"/>
            <a:ext cx="852396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78CB40BB-5722-4D8B-AB39-03DD1FB2FEA9}"/>
              </a:ext>
            </a:extLst>
          </p:cNvPr>
          <p:cNvSpPr txBox="1"/>
          <p:nvPr/>
        </p:nvSpPr>
        <p:spPr>
          <a:xfrm>
            <a:off x="193110" y="1726368"/>
            <a:ext cx="5443602" cy="1294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1600" dirty="0"/>
              <a:t>Even though probabilities of tokens representing harmful contents outweigh those representing harmless responses, </a:t>
            </a:r>
            <a:r>
              <a:rPr lang="en-US" altLang="zh-CN" sz="1600" u="sng" dirty="0"/>
              <a:t>safety disclaimers still appear among the top tokens </a:t>
            </a:r>
            <a:r>
              <a:rPr lang="en-US" altLang="zh-CN" sz="1600" dirty="0"/>
              <a:t>after sorting tokens by probability in descending order.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3D45758-48F4-4B0E-BAB3-B859D7D81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506" y="951789"/>
            <a:ext cx="5502442" cy="514824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A99C505-A832-4C4B-AF2A-1C7F8C998E7A}"/>
              </a:ext>
            </a:extLst>
          </p:cNvPr>
          <p:cNvSpPr/>
          <p:nvPr/>
        </p:nvSpPr>
        <p:spPr>
          <a:xfrm>
            <a:off x="193110" y="4100032"/>
            <a:ext cx="5550074" cy="1294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Intuition</a:t>
            </a:r>
            <a:r>
              <a:rPr lang="en-US" altLang="zh-CN" sz="1600" dirty="0"/>
              <a:t>: Strategically </a:t>
            </a:r>
            <a:r>
              <a:rPr lang="en-US" altLang="zh-CN" sz="1600" u="sng" dirty="0"/>
              <a:t>identify</a:t>
            </a:r>
            <a:r>
              <a:rPr lang="en-US" altLang="zh-CN" sz="1600" dirty="0"/>
              <a:t> safety disclaimers and </a:t>
            </a:r>
            <a:r>
              <a:rPr lang="en-US" altLang="zh-CN" sz="1600" u="sng" dirty="0"/>
              <a:t>amplify</a:t>
            </a:r>
            <a:r>
              <a:rPr lang="en-US" altLang="zh-CN" sz="1600" dirty="0"/>
              <a:t> their token probabilities, while simultaneously </a:t>
            </a:r>
            <a:r>
              <a:rPr lang="en-US" altLang="zh-CN" sz="1600" u="sng" dirty="0"/>
              <a:t>attenuating</a:t>
            </a:r>
            <a:r>
              <a:rPr lang="en-US" altLang="zh-CN" sz="1600" dirty="0"/>
              <a:t> the probabilities of token sequences that are aligned with the attacker’s objectives.</a:t>
            </a:r>
            <a:endParaRPr lang="zh-CN" altLang="en-US" sz="16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6F02F07-63D8-45E6-A018-D28606553B04}"/>
              </a:ext>
            </a:extLst>
          </p:cNvPr>
          <p:cNvSpPr txBox="1"/>
          <p:nvPr/>
        </p:nvSpPr>
        <p:spPr>
          <a:xfrm>
            <a:off x="193110" y="582461"/>
            <a:ext cx="2082572" cy="440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229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c2b73831c94a3edc981f60e396d3e182073EE1468018468A7F192AE5E5CD515B6C3125F8AF6E4EE646174E8CF0B46FD19828DCE8CDA3B3A044A74F0E769C5FA8CB87AB6FC303C8BA3785FAC64AF5424785C80615233B8BFBBF93FB15EF9F2842CC31512510A59567CDFC09C4B330B78657F3B5013869B76B2251005608998399849F59FA1FABB539" hidden="1">
            <a:extLst>
              <a:ext uri="{FF2B5EF4-FFF2-40B4-BE49-F238E27FC236}">
                <a16:creationId xmlns:a16="http://schemas.microsoft.com/office/drawing/2014/main" id="{4DBA67BB-F5E8-450C-8469-111C6BDF2552}"/>
              </a:ext>
            </a:extLst>
          </p:cNvPr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7d195523061f1c0c2b73831c94a3edc981f60e396d3e182073EE1468018468A7F192AE5E5CD515B6C3125F8AF6E4EE646174E8CF0B46FD19828DCE8CDA3B3A044A74F0E769C5FA8CB87AB6FC303C8BA3785FAC64AF5424785C80615233B8BFBBF93FB15EF9F2842CC31512510A59567CDFC09C4B330B78657F3B5013869B76B2251005608998399849F59FA1FABB539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E820445-0F4E-4B67-B2DB-E89604C78BD0}"/>
              </a:ext>
            </a:extLst>
          </p:cNvPr>
          <p:cNvSpPr txBox="1">
            <a:spLocks/>
          </p:cNvSpPr>
          <p:nvPr/>
        </p:nvSpPr>
        <p:spPr>
          <a:xfrm>
            <a:off x="193110" y="247920"/>
            <a:ext cx="9527088" cy="36932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 err="1"/>
              <a:t>SafeDecoding</a:t>
            </a:r>
            <a:r>
              <a:rPr lang="en-US" altLang="zh-CN" sz="1800" dirty="0"/>
              <a:t>: Defending against Jailbreak Attacks via Safety-Aware Decoding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056233B-40EA-4CB3-BEA0-82662E19A64E}"/>
              </a:ext>
            </a:extLst>
          </p:cNvPr>
          <p:cNvCxnSpPr/>
          <p:nvPr/>
        </p:nvCxnSpPr>
        <p:spPr>
          <a:xfrm>
            <a:off x="281836" y="582461"/>
            <a:ext cx="852396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78CB40BB-5722-4D8B-AB39-03DD1FB2FEA9}"/>
              </a:ext>
            </a:extLst>
          </p:cNvPr>
          <p:cNvSpPr txBox="1"/>
          <p:nvPr/>
        </p:nvSpPr>
        <p:spPr>
          <a:xfrm>
            <a:off x="193110" y="1173293"/>
            <a:ext cx="11443569" cy="679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1600" dirty="0"/>
              <a:t>(</a:t>
            </a:r>
            <a:r>
              <a:rPr lang="en-US" altLang="zh-CN" sz="1600" dirty="0" err="1"/>
              <a:t>i</a:t>
            </a:r>
            <a:r>
              <a:rPr lang="en-US" altLang="zh-CN" sz="1600" dirty="0"/>
              <a:t>) attenuate the probability of token sequences that are aligned with the </a:t>
            </a:r>
            <a:r>
              <a:rPr lang="en-US" altLang="zh-CN" sz="1600" dirty="0">
                <a:solidFill>
                  <a:schemeClr val="accent2">
                    <a:lumMod val="75000"/>
                  </a:schemeClr>
                </a:solidFill>
              </a:rPr>
              <a:t>attacker’s goal. </a:t>
            </a:r>
            <a:r>
              <a:rPr lang="en-US" altLang="zh-CN" sz="1600" dirty="0">
                <a:solidFill>
                  <a:schemeClr val="accent1"/>
                </a:solidFill>
              </a:rPr>
              <a:t>(Unknown)</a:t>
            </a:r>
          </a:p>
          <a:p>
            <a:pPr>
              <a:lnSpc>
                <a:spcPct val="125000"/>
              </a:lnSpc>
            </a:pPr>
            <a:r>
              <a:rPr lang="en-US" altLang="zh-CN" sz="1600" dirty="0"/>
              <a:t>          (ii) amplify the probability of token sequences that are aligned with </a:t>
            </a:r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</a:rPr>
              <a:t>human values</a:t>
            </a:r>
            <a:r>
              <a:rPr lang="en-US" altLang="zh-CN" sz="1600" dirty="0"/>
              <a:t> including safety. 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6F02F07-63D8-45E6-A018-D28606553B04}"/>
              </a:ext>
            </a:extLst>
          </p:cNvPr>
          <p:cNvSpPr txBox="1"/>
          <p:nvPr/>
        </p:nvSpPr>
        <p:spPr>
          <a:xfrm>
            <a:off x="193110" y="582461"/>
            <a:ext cx="2082572" cy="440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40C2DA-5FC6-4830-9EA3-986B55A55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25" y="2279648"/>
            <a:ext cx="7258494" cy="340505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8F2A7B9-1311-4731-8F86-3E9E9D3CA594}"/>
              </a:ext>
            </a:extLst>
          </p:cNvPr>
          <p:cNvSpPr/>
          <p:nvPr/>
        </p:nvSpPr>
        <p:spPr>
          <a:xfrm>
            <a:off x="7415408" y="2625861"/>
            <a:ext cx="14462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/>
              <a:t>training phase</a:t>
            </a:r>
            <a:endParaRPr lang="zh-CN" altLang="en-US" sz="1600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2679418-B00C-4F03-BBF5-B70CE1587F8D}"/>
              </a:ext>
            </a:extLst>
          </p:cNvPr>
          <p:cNvSpPr/>
          <p:nvPr/>
        </p:nvSpPr>
        <p:spPr>
          <a:xfrm>
            <a:off x="7639339" y="2964415"/>
            <a:ext cx="41617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constructs an expert model with hardened safety</a:t>
            </a:r>
            <a:endParaRPr lang="zh-CN" altLang="en-US" sz="16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194A9E2-75BD-4BCB-B965-C23C57E769AB}"/>
              </a:ext>
            </a:extLst>
          </p:cNvPr>
          <p:cNvSpPr/>
          <p:nvPr/>
        </p:nvSpPr>
        <p:spPr>
          <a:xfrm>
            <a:off x="7415408" y="3893586"/>
            <a:ext cx="15451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/>
              <a:t>inference phase</a:t>
            </a:r>
            <a:endParaRPr lang="zh-CN" altLang="en-US" sz="1600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36A833E-6ED7-4F71-A288-3E49E048EED2}"/>
              </a:ext>
            </a:extLst>
          </p:cNvPr>
          <p:cNvSpPr/>
          <p:nvPr/>
        </p:nvSpPr>
        <p:spPr>
          <a:xfrm>
            <a:off x="7639339" y="4197786"/>
            <a:ext cx="44044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constructs a token distribution based on the outputs from both models and sample tokens based on the constructed token distribution.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65993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971131E7-B8B2-4514-93E5-4F943471F9E6}"/>
              </a:ext>
            </a:extLst>
          </p:cNvPr>
          <p:cNvGrpSpPr/>
          <p:nvPr/>
        </p:nvGrpSpPr>
        <p:grpSpPr>
          <a:xfrm>
            <a:off x="193109" y="1023416"/>
            <a:ext cx="5112706" cy="3405059"/>
            <a:chOff x="148225" y="2110547"/>
            <a:chExt cx="5112706" cy="340505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240C2DA-5FC6-4830-9EA3-986B55A55E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9649"/>
            <a:stretch/>
          </p:blipFill>
          <p:spPr>
            <a:xfrm>
              <a:off x="148225" y="2110547"/>
              <a:ext cx="5106443" cy="3405059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DC1D6D1-025F-4408-BCAF-2B62596D7600}"/>
                </a:ext>
              </a:extLst>
            </p:cNvPr>
            <p:cNvSpPr/>
            <p:nvPr/>
          </p:nvSpPr>
          <p:spPr>
            <a:xfrm>
              <a:off x="3056351" y="2920157"/>
              <a:ext cx="2204580" cy="2551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" name="e7d195523061f1c0" descr="e7d195523061f1c0c2b73831c94a3edc981f60e396d3e182073EE1468018468A7F192AE5E5CD515B6C3125F8AF6E4EE646174E8CF0B46FD19828DCE8CDA3B3A044A74F0E769C5FA8CB87AB6FC303C8BA3785FAC64AF5424785C80615233B8BFBBF93FB15EF9F2842CC31512510A59567CDFC09C4B330B78657F3B5013869B76B2251005608998399849F59FA1FABB539" hidden="1">
            <a:extLst>
              <a:ext uri="{FF2B5EF4-FFF2-40B4-BE49-F238E27FC236}">
                <a16:creationId xmlns:a16="http://schemas.microsoft.com/office/drawing/2014/main" id="{4DBA67BB-F5E8-450C-8469-111C6BDF2552}"/>
              </a:ext>
            </a:extLst>
          </p:cNvPr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7d195523061f1c0c2b73831c94a3edc981f60e396d3e182073EE1468018468A7F192AE5E5CD515B6C3125F8AF6E4EE646174E8CF0B46FD19828DCE8CDA3B3A044A74F0E769C5FA8CB87AB6FC303C8BA3785FAC64AF5424785C80615233B8BFBBF93FB15EF9F2842CC31512510A59567CDFC09C4B330B78657F3B5013869B76B2251005608998399849F59FA1FABB539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E820445-0F4E-4B67-B2DB-E89604C78BD0}"/>
              </a:ext>
            </a:extLst>
          </p:cNvPr>
          <p:cNvSpPr txBox="1">
            <a:spLocks/>
          </p:cNvSpPr>
          <p:nvPr/>
        </p:nvSpPr>
        <p:spPr>
          <a:xfrm>
            <a:off x="193110" y="247920"/>
            <a:ext cx="9527088" cy="36932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 err="1"/>
              <a:t>SafeDecoding</a:t>
            </a:r>
            <a:r>
              <a:rPr lang="en-US" altLang="zh-CN" sz="1800" dirty="0"/>
              <a:t>: Defending against Jailbreak Attacks via Safety-Aware Decoding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056233B-40EA-4CB3-BEA0-82662E19A64E}"/>
              </a:ext>
            </a:extLst>
          </p:cNvPr>
          <p:cNvCxnSpPr/>
          <p:nvPr/>
        </p:nvCxnSpPr>
        <p:spPr>
          <a:xfrm>
            <a:off x="281836" y="582461"/>
            <a:ext cx="852396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36F02F07-63D8-45E6-A018-D28606553B04}"/>
              </a:ext>
            </a:extLst>
          </p:cNvPr>
          <p:cNvSpPr txBox="1"/>
          <p:nvPr/>
        </p:nvSpPr>
        <p:spPr>
          <a:xfrm>
            <a:off x="193109" y="582461"/>
            <a:ext cx="4028161" cy="440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-- training phase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2679418-B00C-4F03-BBF5-B70CE1587F8D}"/>
              </a:ext>
            </a:extLst>
          </p:cNvPr>
          <p:cNvSpPr/>
          <p:nvPr/>
        </p:nvSpPr>
        <p:spPr>
          <a:xfrm>
            <a:off x="3291691" y="2390244"/>
            <a:ext cx="69585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Dataset: </a:t>
            </a:r>
          </a:p>
          <a:p>
            <a:r>
              <a:rPr lang="zh-CN" altLang="en-US" sz="1600" dirty="0"/>
              <a:t>① </a:t>
            </a:r>
            <a:r>
              <a:rPr lang="en-US" altLang="zh-CN" sz="1600" dirty="0"/>
              <a:t>32 harmful queries, spanning 16 harmful categories from </a:t>
            </a:r>
            <a:r>
              <a:rPr lang="en-US" altLang="zh-CN" sz="1600" i="1" dirty="0" err="1"/>
              <a:t>hh-rlhf</a:t>
            </a:r>
            <a:r>
              <a:rPr lang="en-US" altLang="zh-CN" sz="1600" i="1" dirty="0"/>
              <a:t> red-teaming</a:t>
            </a:r>
            <a:r>
              <a:rPr lang="en-US" altLang="zh-CN" sz="1600" dirty="0"/>
              <a:t>;</a:t>
            </a:r>
          </a:p>
          <a:p>
            <a:r>
              <a:rPr lang="zh-CN" altLang="en-US" sz="1600" dirty="0"/>
              <a:t>② </a:t>
            </a:r>
            <a:r>
              <a:rPr lang="en-US" altLang="zh-CN" sz="1600" dirty="0"/>
              <a:t>generate the refusal response from LLMs (top-p=0.9, Temperature=0.7, Twice);</a:t>
            </a:r>
          </a:p>
          <a:p>
            <a:r>
              <a:rPr lang="zh-CN" altLang="en-US" sz="1600" dirty="0"/>
              <a:t>③ </a:t>
            </a:r>
            <a:r>
              <a:rPr lang="en-US" altLang="zh-CN" sz="1600" dirty="0"/>
              <a:t>use GPT-4-0613 to detect if the response explicitly rejects the harmful query.</a:t>
            </a:r>
            <a:endParaRPr lang="zh-CN" altLang="en-US" sz="16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3EF30B4-22F3-47AE-8D94-E618B0F5D55B}"/>
              </a:ext>
            </a:extLst>
          </p:cNvPr>
          <p:cNvSpPr/>
          <p:nvPr/>
        </p:nvSpPr>
        <p:spPr>
          <a:xfrm>
            <a:off x="3291691" y="2012594"/>
            <a:ext cx="79496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Finetune the Original LLM to construct the expert model (similar to self-instruct approach)</a:t>
            </a:r>
            <a:endParaRPr lang="zh-CN" altLang="en-US" sz="16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4FD97C1-C871-4AB4-8C9B-1EA441D4D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4679" y="4320221"/>
            <a:ext cx="2875137" cy="121497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F8FC4DE-50F0-49D1-A3E6-B62ED1F55E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553" y="3665131"/>
            <a:ext cx="2757557" cy="1870067"/>
          </a:xfrm>
          <a:prstGeom prst="rect">
            <a:avLst/>
          </a:prstGeom>
        </p:spPr>
      </p:pic>
      <p:sp>
        <p:nvSpPr>
          <p:cNvPr id="17" name="左大括号 16">
            <a:extLst>
              <a:ext uri="{FF2B5EF4-FFF2-40B4-BE49-F238E27FC236}">
                <a16:creationId xmlns:a16="http://schemas.microsoft.com/office/drawing/2014/main" id="{62F5BFC3-4B45-4EDF-A205-DA1991E6EC75}"/>
              </a:ext>
            </a:extLst>
          </p:cNvPr>
          <p:cNvSpPr/>
          <p:nvPr/>
        </p:nvSpPr>
        <p:spPr>
          <a:xfrm rot="10800000">
            <a:off x="10164408" y="2671392"/>
            <a:ext cx="102717" cy="726511"/>
          </a:xfrm>
          <a:prstGeom prst="leftBrace">
            <a:avLst>
              <a:gd name="adj1" fmla="val 40726"/>
              <a:gd name="adj2" fmla="val 50228"/>
            </a:avLst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9831525-3ABE-4F13-88B9-FC764E6AFA95}"/>
              </a:ext>
            </a:extLst>
          </p:cNvPr>
          <p:cNvSpPr/>
          <p:nvPr/>
        </p:nvSpPr>
        <p:spPr>
          <a:xfrm>
            <a:off x="10290606" y="2696299"/>
            <a:ext cx="19013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Maximum 72 query-response pairs</a:t>
            </a:r>
            <a:endParaRPr lang="zh-CN" altLang="en-US" sz="1600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6713A868-40EC-433F-8A35-7DA49EC698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3044" y="3665131"/>
            <a:ext cx="2875137" cy="1906062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E44E38BC-A09B-45FB-A399-4B1CCD0AEA41}"/>
              </a:ext>
            </a:extLst>
          </p:cNvPr>
          <p:cNvSpPr/>
          <p:nvPr/>
        </p:nvSpPr>
        <p:spPr>
          <a:xfrm>
            <a:off x="1131603" y="5693514"/>
            <a:ext cx="94127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This approach ensures that the vocabulary of the fine-tuned model aligns with that of the original model, while simultaneously identifying and responding appropriately to malicious user inputs.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8325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c2b73831c94a3edc981f60e396d3e182073EE1468018468A7F192AE5E5CD515B6C3125F8AF6E4EE646174E8CF0B46FD19828DCE8CDA3B3A044A74F0E769C5FA8CB87AB6FC303C8BA3785FAC64AF5424785C80615233B8BFBBF93FB15EF9F2842CC31512510A59567CDFC09C4B330B78657F3B5013869B76B2251005608998399849F59FA1FABB539" hidden="1">
            <a:extLst>
              <a:ext uri="{FF2B5EF4-FFF2-40B4-BE49-F238E27FC236}">
                <a16:creationId xmlns:a16="http://schemas.microsoft.com/office/drawing/2014/main" id="{4DBA67BB-F5E8-450C-8469-111C6BDF2552}"/>
              </a:ext>
            </a:extLst>
          </p:cNvPr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7d195523061f1c0c2b73831c94a3edc981f60e396d3e182073EE1468018468A7F192AE5E5CD515B6C3125F8AF6E4EE646174E8CF0B46FD19828DCE8CDA3B3A044A74F0E769C5FA8CB87AB6FC303C8BA3785FAC64AF5424785C80615233B8BFBBF93FB15EF9F2842CC31512510A59567CDFC09C4B330B78657F3B5013869B76B2251005608998399849F59FA1FABB539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E820445-0F4E-4B67-B2DB-E89604C78BD0}"/>
              </a:ext>
            </a:extLst>
          </p:cNvPr>
          <p:cNvSpPr txBox="1">
            <a:spLocks/>
          </p:cNvSpPr>
          <p:nvPr/>
        </p:nvSpPr>
        <p:spPr>
          <a:xfrm>
            <a:off x="193110" y="247920"/>
            <a:ext cx="9527088" cy="36932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 err="1"/>
              <a:t>SafeDecoding</a:t>
            </a:r>
            <a:r>
              <a:rPr lang="en-US" altLang="zh-CN" sz="1800" dirty="0"/>
              <a:t>: Defending against Jailbreak Attacks via Safety-Aware Decoding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056233B-40EA-4CB3-BEA0-82662E19A64E}"/>
              </a:ext>
            </a:extLst>
          </p:cNvPr>
          <p:cNvCxnSpPr/>
          <p:nvPr/>
        </p:nvCxnSpPr>
        <p:spPr>
          <a:xfrm>
            <a:off x="281836" y="582461"/>
            <a:ext cx="852396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36F02F07-63D8-45E6-A018-D28606553B04}"/>
              </a:ext>
            </a:extLst>
          </p:cNvPr>
          <p:cNvSpPr txBox="1"/>
          <p:nvPr/>
        </p:nvSpPr>
        <p:spPr>
          <a:xfrm>
            <a:off x="193109" y="582461"/>
            <a:ext cx="4028161" cy="440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-- inference phase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C96D786-E0EE-44C2-9C59-38E8B45A1141}"/>
              </a:ext>
            </a:extLst>
          </p:cNvPr>
          <p:cNvGrpSpPr/>
          <p:nvPr/>
        </p:nvGrpSpPr>
        <p:grpSpPr>
          <a:xfrm>
            <a:off x="177451" y="1023416"/>
            <a:ext cx="4366365" cy="5421224"/>
            <a:chOff x="193109" y="1023417"/>
            <a:chExt cx="4366365" cy="5421224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71131E7-B8B2-4514-93E5-4F943471F9E6}"/>
                </a:ext>
              </a:extLst>
            </p:cNvPr>
            <p:cNvGrpSpPr/>
            <p:nvPr/>
          </p:nvGrpSpPr>
          <p:grpSpPr>
            <a:xfrm>
              <a:off x="193109" y="1023417"/>
              <a:ext cx="4366365" cy="3016228"/>
              <a:chOff x="148225" y="2110547"/>
              <a:chExt cx="5112706" cy="3405059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6240C2DA-5FC6-4830-9EA3-986B55A55E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9649"/>
              <a:stretch/>
            </p:blipFill>
            <p:spPr>
              <a:xfrm>
                <a:off x="148225" y="2110547"/>
                <a:ext cx="5106443" cy="3405059"/>
              </a:xfrm>
              <a:prstGeom prst="rect">
                <a:avLst/>
              </a:prstGeom>
            </p:spPr>
          </p:pic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9DC1D6D1-025F-4408-BCAF-2B62596D7600}"/>
                  </a:ext>
                </a:extLst>
              </p:cNvPr>
              <p:cNvSpPr/>
              <p:nvPr/>
            </p:nvSpPr>
            <p:spPr>
              <a:xfrm>
                <a:off x="3056351" y="2920157"/>
                <a:ext cx="2204580" cy="25511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5A2A43C9-C907-4575-9139-B1A298EAB9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684" t="25462"/>
            <a:stretch/>
          </p:blipFill>
          <p:spPr>
            <a:xfrm>
              <a:off x="351846" y="4010580"/>
              <a:ext cx="4129047" cy="2434061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F90AEB65-EA5C-42F9-B2E6-7D374EC5B0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833" t="5707" r="3453" b="77150"/>
            <a:stretch/>
          </p:blipFill>
          <p:spPr>
            <a:xfrm>
              <a:off x="2868459" y="3429000"/>
              <a:ext cx="1352811" cy="501041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FA78901-B716-4C43-B026-016ECDDC7457}"/>
                  </a:ext>
                </a:extLst>
              </p:cNvPr>
              <p:cNvSpPr/>
              <p:nvPr/>
            </p:nvSpPr>
            <p:spPr>
              <a:xfrm>
                <a:off x="4554125" y="841128"/>
                <a:ext cx="3918509" cy="637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dirty="0"/>
                  <a:t>Denote:</a:t>
                </a:r>
              </a:p>
              <a:p>
                <a:r>
                  <a:rPr lang="en-US" altLang="zh-CN" sz="1600" dirty="0"/>
                  <a:t>    sample space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600" dirty="0"/>
                  <a:t>, probability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600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FA78901-B716-4C43-B026-016ECDDC74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125" y="841128"/>
                <a:ext cx="3918509" cy="637610"/>
              </a:xfrm>
              <a:prstGeom prst="rect">
                <a:avLst/>
              </a:prstGeom>
              <a:blipFill>
                <a:blip r:embed="rId4"/>
                <a:stretch>
                  <a:fillRect l="-778" t="-2857" b="-104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2785B55-1E46-4BDB-95AF-52E1E8844AED}"/>
                  </a:ext>
                </a:extLst>
              </p:cNvPr>
              <p:cNvSpPr txBox="1"/>
              <p:nvPr/>
            </p:nvSpPr>
            <p:spPr>
              <a:xfrm>
                <a:off x="8871559" y="993092"/>
                <a:ext cx="1537985" cy="485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2785B55-1E46-4BDB-95AF-52E1E8844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1559" y="993092"/>
                <a:ext cx="1537985" cy="485646"/>
              </a:xfrm>
              <a:prstGeom prst="rect">
                <a:avLst/>
              </a:prstGeom>
              <a:blipFill>
                <a:blip r:embed="rId5"/>
                <a:stretch>
                  <a:fillRect l="-47826" t="-190000" r="-16996" b="-26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80247080-3029-44B1-91BF-1FCEDFE37B57}"/>
                  </a:ext>
                </a:extLst>
              </p:cNvPr>
              <p:cNvSpPr/>
              <p:nvPr/>
            </p:nvSpPr>
            <p:spPr>
              <a:xfrm>
                <a:off x="4554125" y="1616070"/>
                <a:ext cx="3721468" cy="3913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b="1" dirty="0"/>
                  <a:t>Step 1: Construct the Sample Space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b="1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b="1" i="1" dirty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zh-CN" sz="1600" b="1" i="1" dirty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  <m:sup>
                        <m:r>
                          <a:rPr lang="en-US" altLang="zh-CN" sz="1600" b="1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600" b="1" i="1" dirty="0"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altLang="zh-CN" sz="16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zh-CN" altLang="en-US" sz="1600" b="1" dirty="0"/>
              </a:p>
            </p:txBody>
          </p:sp>
        </mc:Choice>
        <mc:Fallback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80247080-3029-44B1-91BF-1FCEDFE37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125" y="1616070"/>
                <a:ext cx="3721468" cy="391389"/>
              </a:xfrm>
              <a:prstGeom prst="rect">
                <a:avLst/>
              </a:prstGeom>
              <a:blipFill>
                <a:blip r:embed="rId6"/>
                <a:stretch>
                  <a:fillRect l="-818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图片 22">
            <a:extLst>
              <a:ext uri="{FF2B5EF4-FFF2-40B4-BE49-F238E27FC236}">
                <a16:creationId xmlns:a16="http://schemas.microsoft.com/office/drawing/2014/main" id="{C5D47ED7-5F37-4B4A-8A93-5251D5EAC9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6641" y="2219828"/>
            <a:ext cx="2795994" cy="5547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0D87AFAD-931E-435C-930B-8F2CB86916CE}"/>
                  </a:ext>
                </a:extLst>
              </p:cNvPr>
              <p:cNvSpPr/>
              <p:nvPr/>
            </p:nvSpPr>
            <p:spPr>
              <a:xfrm>
                <a:off x="4554125" y="3063815"/>
                <a:ext cx="386836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b="1" dirty="0"/>
                  <a:t>Step2: Define the Probability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dirty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sz="1600" b="1" i="1" dirty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zh-CN" altLang="en-US" sz="1600" b="1" dirty="0"/>
              </a:p>
            </p:txBody>
          </p:sp>
        </mc:Choice>
        <mc:Fallback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0D87AFAD-931E-435C-930B-8F2CB86916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125" y="3063815"/>
                <a:ext cx="3868367" cy="338554"/>
              </a:xfrm>
              <a:prstGeom prst="rect">
                <a:avLst/>
              </a:prstGeom>
              <a:blipFill>
                <a:blip r:embed="rId8"/>
                <a:stretch>
                  <a:fillRect l="-787" t="-5455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组合 26">
            <a:extLst>
              <a:ext uri="{FF2B5EF4-FFF2-40B4-BE49-F238E27FC236}">
                <a16:creationId xmlns:a16="http://schemas.microsoft.com/office/drawing/2014/main" id="{1A2F5CF1-853C-4E40-9470-1374877053CF}"/>
              </a:ext>
            </a:extLst>
          </p:cNvPr>
          <p:cNvGrpSpPr/>
          <p:nvPr/>
        </p:nvGrpSpPr>
        <p:grpSpPr>
          <a:xfrm>
            <a:off x="5247453" y="3592979"/>
            <a:ext cx="5893926" cy="337061"/>
            <a:chOff x="5237219" y="3905922"/>
            <a:chExt cx="5893926" cy="337061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E030B090-FB48-40F8-AC2E-E4A1633954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61126"/>
            <a:stretch/>
          </p:blipFill>
          <p:spPr>
            <a:xfrm>
              <a:off x="5237219" y="3930040"/>
              <a:ext cx="3743944" cy="264085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2A8E8924-1ACA-43AA-86FD-28AA6131BF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518" t="46133" b="4251"/>
            <a:stretch/>
          </p:blipFill>
          <p:spPr>
            <a:xfrm>
              <a:off x="7930744" y="3905922"/>
              <a:ext cx="3200401" cy="337061"/>
            </a:xfrm>
            <a:prstGeom prst="rect">
              <a:avLst/>
            </a:prstGeom>
          </p:spPr>
        </p:pic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0253F5A0-3DCC-45C3-8ED4-012A9CE723FA}"/>
              </a:ext>
            </a:extLst>
          </p:cNvPr>
          <p:cNvSpPr/>
          <p:nvPr/>
        </p:nvSpPr>
        <p:spPr>
          <a:xfrm>
            <a:off x="7738843" y="3860169"/>
            <a:ext cx="13672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accent1"/>
                </a:solidFill>
              </a:rPr>
              <a:t>hyper-parameter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38F4B8DF-91E8-4E5D-8D44-CB3E1F17C001}"/>
              </a:ext>
            </a:extLst>
          </p:cNvPr>
          <p:cNvCxnSpPr>
            <a:cxnSpLocks/>
          </p:cNvCxnSpPr>
          <p:nvPr/>
        </p:nvCxnSpPr>
        <p:spPr>
          <a:xfrm>
            <a:off x="8198285" y="3855003"/>
            <a:ext cx="15872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3A2734A1-167F-4860-A5C3-6AD5B6F52BE2}"/>
              </a:ext>
            </a:extLst>
          </p:cNvPr>
          <p:cNvSpPr/>
          <p:nvPr/>
        </p:nvSpPr>
        <p:spPr>
          <a:xfrm>
            <a:off x="4834893" y="4131303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dirty="0"/>
              <a:t>This method is compatible with all existing sampling methods, including top-p, top-k, greedy, and beam search.</a:t>
            </a:r>
            <a:endParaRPr lang="zh-CN" altLang="en-US" sz="16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5DB80F8-6D10-43FF-86F5-57D3F4F4BB71}"/>
              </a:ext>
            </a:extLst>
          </p:cNvPr>
          <p:cNvSpPr/>
          <p:nvPr/>
        </p:nvSpPr>
        <p:spPr>
          <a:xfrm>
            <a:off x="4554125" y="4917341"/>
            <a:ext cx="681324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/>
              <a:t>For Helpfulness and Efficiency:</a:t>
            </a:r>
          </a:p>
          <a:p>
            <a:r>
              <a:rPr lang="en-US" altLang="zh-CN" sz="1600" dirty="0"/>
              <a:t>Apply </a:t>
            </a:r>
            <a:r>
              <a:rPr lang="en-US" altLang="zh-CN" sz="1600" dirty="0" err="1"/>
              <a:t>SafeDecoding</a:t>
            </a:r>
            <a:r>
              <a:rPr lang="en-US" altLang="zh-CN" sz="1600" dirty="0"/>
              <a:t> at the first m steps of the decoding process to avoid being overly conservative and computationally demanding.</a:t>
            </a:r>
            <a:endParaRPr lang="en-US" altLang="zh-CN" sz="1600" b="1" dirty="0"/>
          </a:p>
        </p:txBody>
      </p:sp>
    </p:spTree>
    <p:extLst>
      <p:ext uri="{BB962C8B-B14F-4D97-AF65-F5344CB8AC3E}">
        <p14:creationId xmlns:p14="http://schemas.microsoft.com/office/powerpoint/2010/main" val="1653580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c2b73831c94a3edc981f60e396d3e182073EE1468018468A7F192AE5E5CD515B6C3125F8AF6E4EE646174E8CF0B46FD19828DCE8CDA3B3A044A74F0E769C5FA8CB87AB6FC303C8BA3785FAC64AF5424785C80615233B8BFBBF93FB15EF9F2842CC31512510A59567CDFC09C4B330B78657F3B5013869B76B2251005608998399849F59FA1FABB539" hidden="1">
            <a:extLst>
              <a:ext uri="{FF2B5EF4-FFF2-40B4-BE49-F238E27FC236}">
                <a16:creationId xmlns:a16="http://schemas.microsoft.com/office/drawing/2014/main" id="{4DBA67BB-F5E8-450C-8469-111C6BDF2552}"/>
              </a:ext>
            </a:extLst>
          </p:cNvPr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7d195523061f1c0c2b73831c94a3edc981f60e396d3e182073EE1468018468A7F192AE5E5CD515B6C3125F8AF6E4EE646174E8CF0B46FD19828DCE8CDA3B3A044A74F0E769C5FA8CB87AB6FC303C8BA3785FAC64AF5424785C80615233B8BFBBF93FB15EF9F2842CC31512510A59567CDFC09C4B330B78657F3B5013869B76B2251005608998399849F59FA1FABB539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E820445-0F4E-4B67-B2DB-E89604C78BD0}"/>
              </a:ext>
            </a:extLst>
          </p:cNvPr>
          <p:cNvSpPr txBox="1">
            <a:spLocks/>
          </p:cNvSpPr>
          <p:nvPr/>
        </p:nvSpPr>
        <p:spPr>
          <a:xfrm>
            <a:off x="193110" y="247920"/>
            <a:ext cx="9527088" cy="36932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 err="1"/>
              <a:t>SafeDecoding</a:t>
            </a:r>
            <a:r>
              <a:rPr lang="en-US" altLang="zh-CN" sz="1800" dirty="0"/>
              <a:t>: Defending against Jailbreak Attacks via Safety-Aware Decoding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056233B-40EA-4CB3-BEA0-82662E19A64E}"/>
              </a:ext>
            </a:extLst>
          </p:cNvPr>
          <p:cNvCxnSpPr/>
          <p:nvPr/>
        </p:nvCxnSpPr>
        <p:spPr>
          <a:xfrm>
            <a:off x="281836" y="582461"/>
            <a:ext cx="852396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36F02F07-63D8-45E6-A018-D28606553B04}"/>
              </a:ext>
            </a:extLst>
          </p:cNvPr>
          <p:cNvSpPr txBox="1"/>
          <p:nvPr/>
        </p:nvSpPr>
        <p:spPr>
          <a:xfrm>
            <a:off x="193109" y="582461"/>
            <a:ext cx="4028161" cy="440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-- Setup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85CC4344-8523-4963-9657-AB979FF4A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038719"/>
              </p:ext>
            </p:extLst>
          </p:nvPr>
        </p:nvGraphicFramePr>
        <p:xfrm>
          <a:off x="467289" y="1089938"/>
          <a:ext cx="10029521" cy="202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990">
                  <a:extLst>
                    <a:ext uri="{9D8B030D-6E8A-4147-A177-3AD203B41FA5}">
                      <a16:colId xmlns:a16="http://schemas.microsoft.com/office/drawing/2014/main" val="2775085388"/>
                    </a:ext>
                  </a:extLst>
                </a:gridCol>
                <a:gridCol w="8918531">
                  <a:extLst>
                    <a:ext uri="{9D8B030D-6E8A-4147-A177-3AD203B41FA5}">
                      <a16:colId xmlns:a16="http://schemas.microsoft.com/office/drawing/2014/main" val="2038032291"/>
                    </a:ext>
                  </a:extLst>
                </a:gridCol>
              </a:tblGrid>
              <a:tr h="405808">
                <a:tc>
                  <a:txBody>
                    <a:bodyPr/>
                    <a:lstStyle/>
                    <a:p>
                      <a:r>
                        <a:rPr lang="en-US" altLang="zh-CN" dirty="0"/>
                        <a:t>Models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Vicuna-7b, Llama2-7b-chat, Guanaco-7b, Falcon-7b, and </a:t>
                      </a:r>
                      <a:r>
                        <a:rPr lang="en-US" altLang="zh-CN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Dolphin-llama2-7b</a:t>
                      </a:r>
                      <a:endParaRPr lang="zh-CN" altLang="en-US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0907160"/>
                  </a:ext>
                </a:extLst>
              </a:tr>
              <a:tr h="405808">
                <a:tc>
                  <a:txBody>
                    <a:bodyPr/>
                    <a:lstStyle/>
                    <a:p>
                      <a:r>
                        <a:rPr lang="en-US" altLang="zh-CN" dirty="0"/>
                        <a:t>Attack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GCG, </a:t>
                      </a:r>
                      <a:r>
                        <a:rPr lang="en-US" altLang="zh-CN" sz="1600" dirty="0" err="1">
                          <a:solidFill>
                            <a:srgbClr val="7030A0"/>
                          </a:solidFill>
                        </a:rPr>
                        <a:t>AutoDAN</a:t>
                      </a:r>
                      <a:r>
                        <a:rPr lang="en-US" altLang="zh-CN" sz="1600" dirty="0"/>
                        <a:t>, </a:t>
                      </a:r>
                      <a:r>
                        <a:rPr lang="en-US" altLang="zh-CN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PAIR, SAP30</a:t>
                      </a:r>
                      <a:r>
                        <a:rPr lang="en-US" altLang="zh-CN" sz="1600" dirty="0"/>
                        <a:t>, </a:t>
                      </a:r>
                      <a:r>
                        <a:rPr lang="en-US" altLang="zh-CN" sz="16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DeepInception</a:t>
                      </a:r>
                      <a:r>
                        <a:rPr lang="en-US" altLang="zh-CN" sz="16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, </a:t>
                      </a:r>
                      <a:r>
                        <a:rPr lang="en-US" altLang="zh-CN" sz="16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GPTFuzzer</a:t>
                      </a:r>
                      <a:r>
                        <a:rPr lang="en-US" altLang="zh-CN" sz="16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-Template</a:t>
                      </a:r>
                      <a:endParaRPr lang="zh-CN" alt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0308549"/>
                  </a:ext>
                </a:extLst>
              </a:tr>
              <a:tr h="405808">
                <a:tc>
                  <a:txBody>
                    <a:bodyPr/>
                    <a:lstStyle/>
                    <a:p>
                      <a:r>
                        <a:rPr lang="en-US" altLang="zh-CN" dirty="0"/>
                        <a:t>Datasets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>
                          <a:solidFill>
                            <a:srgbClr val="C00000"/>
                          </a:solidFill>
                        </a:rPr>
                        <a:t>Advbench</a:t>
                      </a:r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en-US" altLang="zh-CN" sz="1600" dirty="0" err="1">
                          <a:solidFill>
                            <a:srgbClr val="C00000"/>
                          </a:solidFill>
                        </a:rPr>
                        <a:t>HEx</a:t>
                      </a:r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-PHI</a:t>
                      </a:r>
                      <a:r>
                        <a:rPr lang="en-US" altLang="zh-CN" sz="1600" dirty="0"/>
                        <a:t>, </a:t>
                      </a:r>
                      <a:r>
                        <a:rPr lang="en-US" altLang="zh-CN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MT bench, Just-Eval</a:t>
                      </a:r>
                      <a:endParaRPr lang="zh-CN" altLang="en-US" sz="16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6478927"/>
                  </a:ext>
                </a:extLst>
              </a:tr>
              <a:tr h="405808">
                <a:tc>
                  <a:txBody>
                    <a:bodyPr/>
                    <a:lstStyle/>
                    <a:p>
                      <a:r>
                        <a:rPr lang="en-US" altLang="zh-CN" dirty="0"/>
                        <a:t>Baselines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PPL, Self Examination</a:t>
                      </a:r>
                      <a:r>
                        <a:rPr lang="en-US" altLang="zh-CN" sz="1600" dirty="0"/>
                        <a:t>, </a:t>
                      </a:r>
                      <a:r>
                        <a:rPr lang="en-US" altLang="zh-CN" sz="1600" dirty="0">
                          <a:solidFill>
                            <a:schemeClr val="accent1"/>
                          </a:solidFill>
                        </a:rPr>
                        <a:t>Paraphrase, Retokenization, Self-Remind, ICD </a:t>
                      </a:r>
                      <a:endParaRPr lang="zh-CN" altLang="en-US" sz="16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281497"/>
                  </a:ext>
                </a:extLst>
              </a:tr>
              <a:tr h="405808">
                <a:tc>
                  <a:txBody>
                    <a:bodyPr/>
                    <a:lstStyle/>
                    <a:p>
                      <a:r>
                        <a:rPr lang="en-US" altLang="zh-CN" dirty="0"/>
                        <a:t>Metrics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ASR (</a:t>
                      </a:r>
                      <a:r>
                        <a:rPr lang="en-US" altLang="zh-CN" sz="1600" dirty="0" err="1">
                          <a:solidFill>
                            <a:srgbClr val="C00000"/>
                          </a:solidFill>
                        </a:rPr>
                        <a:t>Dic</a:t>
                      </a:r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-Judge), Harmful Score(GPT4-Judge)</a:t>
                      </a:r>
                      <a:r>
                        <a:rPr lang="en-US" altLang="zh-CN" sz="1600" dirty="0"/>
                        <a:t>, </a:t>
                      </a:r>
                      <a:r>
                        <a:rPr lang="en-US" altLang="zh-CN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average token generation time ratio(ATGR)</a:t>
                      </a:r>
                      <a:endParaRPr lang="zh-CN" altLang="en-US" sz="16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4845130"/>
                  </a:ext>
                </a:extLst>
              </a:tr>
            </a:tbl>
          </a:graphicData>
        </a:graphic>
      </p:graphicFrame>
      <p:pic>
        <p:nvPicPr>
          <p:cNvPr id="14" name="图片 13">
            <a:extLst>
              <a:ext uri="{FF2B5EF4-FFF2-40B4-BE49-F238E27FC236}">
                <a16:creationId xmlns:a16="http://schemas.microsoft.com/office/drawing/2014/main" id="{791285B3-4767-40E7-874F-443F43CDE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90" y="3294348"/>
            <a:ext cx="1774870" cy="325761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1541220-1C95-4BC7-B82B-E1F874CB5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3505893"/>
            <a:ext cx="2978046" cy="54724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332FCB9-709B-4F5A-B053-23D8A9841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403" y="3505892"/>
            <a:ext cx="3636781" cy="547249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53E9394-D009-4BAA-8E08-5203A6AE06C2}"/>
              </a:ext>
            </a:extLst>
          </p:cNvPr>
          <p:cNvSpPr/>
          <p:nvPr/>
        </p:nvSpPr>
        <p:spPr>
          <a:xfrm>
            <a:off x="2614115" y="4417608"/>
            <a:ext cx="900412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Hex-PHI contains 330 harmful instructions (30 examples x 11 prohibited categories) for LLM harmfulness evaluation. Resources including Anthropic Red-Teaming, </a:t>
            </a:r>
            <a:r>
              <a:rPr lang="en-US" altLang="zh-CN" sz="1600" dirty="0" err="1"/>
              <a:t>AdvBench</a:t>
            </a:r>
            <a:r>
              <a:rPr lang="en-US" altLang="zh-CN" sz="1600" dirty="0"/>
              <a:t>, and harmful requests are further categorized &amp; refined </a:t>
            </a:r>
          </a:p>
          <a:p>
            <a:endParaRPr lang="en-US" altLang="zh-CN" sz="1600" dirty="0"/>
          </a:p>
          <a:p>
            <a:r>
              <a:rPr lang="en-US" altLang="zh-CN" sz="1600" dirty="0"/>
              <a:t>MT-bench evaluates the instruction-following capability of LLMs across eight categories: writing, roleplay, extraction, reasoning, math, coding, STEM, humanities</a:t>
            </a:r>
          </a:p>
          <a:p>
            <a:endParaRPr lang="en-US" altLang="zh-CN" sz="1600" dirty="0"/>
          </a:p>
          <a:p>
            <a:r>
              <a:rPr lang="en-US" altLang="zh-CN" sz="1600" dirty="0"/>
              <a:t>Just-Eval evaluates LLM outputs in terms of helpfulness, clarity, factuality, depth and engagement.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2674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c2b73831c94a3edc981f60e396d3e182073EE1468018468A7F192AE5E5CD515B6C3125F8AF6E4EE646174E8CF0B46FD19828DCE8CDA3B3A044A74F0E769C5FA8CB87AB6FC303C8BA3785FAC64AF5424785C80615233B8BFBBF93FB15EF9F2842CC31512510A59567CDFC09C4B330B78657F3B5013869B76B2251005608998399849F59FA1FABB539" hidden="1">
            <a:extLst>
              <a:ext uri="{FF2B5EF4-FFF2-40B4-BE49-F238E27FC236}">
                <a16:creationId xmlns:a16="http://schemas.microsoft.com/office/drawing/2014/main" id="{4DBA67BB-F5E8-450C-8469-111C6BDF2552}"/>
              </a:ext>
            </a:extLst>
          </p:cNvPr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7d195523061f1c0c2b73831c94a3edc981f60e396d3e182073EE1468018468A7F192AE5E5CD515B6C3125F8AF6E4EE646174E8CF0B46FD19828DCE8CDA3B3A044A74F0E769C5FA8CB87AB6FC303C8BA3785FAC64AF5424785C80615233B8BFBBF93FB15EF9F2842CC31512510A59567CDFC09C4B330B78657F3B5013869B76B2251005608998399849F59FA1FABB539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E820445-0F4E-4B67-B2DB-E89604C78BD0}"/>
              </a:ext>
            </a:extLst>
          </p:cNvPr>
          <p:cNvSpPr txBox="1">
            <a:spLocks/>
          </p:cNvSpPr>
          <p:nvPr/>
        </p:nvSpPr>
        <p:spPr>
          <a:xfrm>
            <a:off x="193110" y="247920"/>
            <a:ext cx="9527088" cy="36932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 err="1"/>
              <a:t>SafeDecoding</a:t>
            </a:r>
            <a:r>
              <a:rPr lang="en-US" altLang="zh-CN" sz="1800" dirty="0"/>
              <a:t>: Defending against Jailbreak Attacks via Safety-Aware Decoding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056233B-40EA-4CB3-BEA0-82662E19A64E}"/>
              </a:ext>
            </a:extLst>
          </p:cNvPr>
          <p:cNvCxnSpPr/>
          <p:nvPr/>
        </p:nvCxnSpPr>
        <p:spPr>
          <a:xfrm>
            <a:off x="281836" y="582461"/>
            <a:ext cx="852396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36F02F07-63D8-45E6-A018-D28606553B04}"/>
              </a:ext>
            </a:extLst>
          </p:cNvPr>
          <p:cNvSpPr txBox="1"/>
          <p:nvPr/>
        </p:nvSpPr>
        <p:spPr>
          <a:xfrm>
            <a:off x="193109" y="582461"/>
            <a:ext cx="4028161" cy="440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-- Attack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6935CA5-BAF9-43CF-9297-1C3464153725}"/>
              </a:ext>
            </a:extLst>
          </p:cNvPr>
          <p:cNvSpPr/>
          <p:nvPr/>
        </p:nvSpPr>
        <p:spPr>
          <a:xfrm>
            <a:off x="193109" y="1023416"/>
            <a:ext cx="1194461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/>
              <a:t>GCG </a:t>
            </a:r>
            <a:r>
              <a:rPr lang="en-US" altLang="zh-CN" sz="1600" dirty="0"/>
              <a:t>gradient based attack; </a:t>
            </a:r>
            <a:r>
              <a:rPr lang="en-US" altLang="zh-CN" sz="1600" b="1" dirty="0" err="1"/>
              <a:t>AutoDAN</a:t>
            </a:r>
            <a:r>
              <a:rPr lang="en-US" altLang="zh-CN" sz="1600" b="1" dirty="0"/>
              <a:t> </a:t>
            </a:r>
            <a:r>
              <a:rPr lang="en-US" altLang="zh-CN" sz="1600" dirty="0"/>
              <a:t>genetic-algorithm-based attack</a:t>
            </a:r>
            <a:endParaRPr lang="en-US" altLang="zh-CN" sz="1600" b="1" dirty="0"/>
          </a:p>
          <a:p>
            <a:r>
              <a:rPr lang="en-US" altLang="zh-CN" sz="1600" b="1" dirty="0"/>
              <a:t>PAIR   SAP30: </a:t>
            </a:r>
            <a:r>
              <a:rPr lang="en-US" altLang="zh-CN" sz="1600" dirty="0"/>
              <a:t>edit-based attack</a:t>
            </a:r>
            <a:endParaRPr lang="en-US" altLang="zh-CN" sz="1600" b="1" dirty="0"/>
          </a:p>
          <a:p>
            <a:r>
              <a:rPr lang="en-US" altLang="zh-CN" sz="1600" b="1" dirty="0" err="1"/>
              <a:t>DeepInception</a:t>
            </a:r>
            <a:r>
              <a:rPr lang="en-US" altLang="zh-CN" sz="1600" b="1" dirty="0"/>
              <a:t>    </a:t>
            </a:r>
            <a:r>
              <a:rPr lang="en-US" altLang="zh-CN" sz="1600" b="1" dirty="0" err="1"/>
              <a:t>GPTFuzzer</a:t>
            </a:r>
            <a:r>
              <a:rPr lang="en-US" altLang="zh-CN" sz="1600" b="1" dirty="0"/>
              <a:t>-Template: </a:t>
            </a:r>
            <a:r>
              <a:rPr lang="en-US" altLang="zh-CN" sz="1600" dirty="0"/>
              <a:t>representative empirical jailbreak attacks</a:t>
            </a:r>
            <a:endParaRPr lang="zh-CN" altLang="en-US" sz="16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FF0A9BB-C8C3-424C-A214-B6E0E061A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676" y="2043756"/>
            <a:ext cx="4065740" cy="15549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DCC4A10-CD6B-4A03-835D-09EC68FDD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5098" y="3598710"/>
            <a:ext cx="4270541" cy="325928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8898AB2-CE1C-44A5-A975-4195E3B56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0522" y="1872206"/>
            <a:ext cx="4152920" cy="189805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3EF212D-3365-479F-B369-8E97C9230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4478" y="3874554"/>
            <a:ext cx="4273243" cy="284395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4C8E512-8384-4273-938C-68B22DAE4C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836" y="1991587"/>
            <a:ext cx="3038734" cy="472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056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c2b73831c94a3edc981f60e396d3e182073EE1468018468A7F192AE5E5CD515B6C3125F8AF6E4EE646174E8CF0B46FD19828DCE8CDA3B3A044A74F0E769C5FA8CB87AB6FC303C8BA3785FAC64AF5424785C80615233B8BFBBF93FB15EF9F2842CC31512510A59567CDFC09C4B330B78657F3B5013869B76B2251005608998399849F59FA1FABB539" hidden="1">
            <a:extLst>
              <a:ext uri="{FF2B5EF4-FFF2-40B4-BE49-F238E27FC236}">
                <a16:creationId xmlns:a16="http://schemas.microsoft.com/office/drawing/2014/main" id="{4DBA67BB-F5E8-450C-8469-111C6BDF2552}"/>
              </a:ext>
            </a:extLst>
          </p:cNvPr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7d195523061f1c0c2b73831c94a3edc981f60e396d3e182073EE1468018468A7F192AE5E5CD515B6C3125F8AF6E4EE646174E8CF0B46FD19828DCE8CDA3B3A044A74F0E769C5FA8CB87AB6FC303C8BA3785FAC64AF5424785C80615233B8BFBBF93FB15EF9F2842CC31512510A59567CDFC09C4B330B78657F3B5013869B76B2251005608998399849F59FA1FABB539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E820445-0F4E-4B67-B2DB-E89604C78BD0}"/>
              </a:ext>
            </a:extLst>
          </p:cNvPr>
          <p:cNvSpPr txBox="1">
            <a:spLocks/>
          </p:cNvSpPr>
          <p:nvPr/>
        </p:nvSpPr>
        <p:spPr>
          <a:xfrm>
            <a:off x="193110" y="247920"/>
            <a:ext cx="9527088" cy="36932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 err="1"/>
              <a:t>SafeDecoding</a:t>
            </a:r>
            <a:r>
              <a:rPr lang="en-US" altLang="zh-CN" sz="1800" dirty="0"/>
              <a:t>: Defending against Jailbreak Attacks via Safety-Aware Decoding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056233B-40EA-4CB3-BEA0-82662E19A64E}"/>
              </a:ext>
            </a:extLst>
          </p:cNvPr>
          <p:cNvCxnSpPr/>
          <p:nvPr/>
        </p:nvCxnSpPr>
        <p:spPr>
          <a:xfrm>
            <a:off x="281836" y="582461"/>
            <a:ext cx="852396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36F02F07-63D8-45E6-A018-D28606553B04}"/>
              </a:ext>
            </a:extLst>
          </p:cNvPr>
          <p:cNvSpPr txBox="1"/>
          <p:nvPr/>
        </p:nvSpPr>
        <p:spPr>
          <a:xfrm>
            <a:off x="193109" y="582461"/>
            <a:ext cx="4028161" cy="440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-- Baseline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6935CA5-BAF9-43CF-9297-1C3464153725}"/>
              </a:ext>
            </a:extLst>
          </p:cNvPr>
          <p:cNvSpPr/>
          <p:nvPr/>
        </p:nvSpPr>
        <p:spPr>
          <a:xfrm>
            <a:off x="193109" y="1177173"/>
            <a:ext cx="119446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/>
              <a:t>PPL</a:t>
            </a:r>
            <a:r>
              <a:rPr lang="en-US" altLang="zh-CN" sz="1600" dirty="0"/>
              <a:t> is an input detection mechanism that computes the perplexity of a given input to determine whether a user’s request should be accepted or rejected. Set the PPL threshold as the highest perplexity of harmful queries in </a:t>
            </a:r>
            <a:r>
              <a:rPr lang="en-US" altLang="zh-CN" sz="1600" dirty="0" err="1"/>
              <a:t>Advbench</a:t>
            </a:r>
            <a:r>
              <a:rPr lang="en-US" altLang="zh-CN" sz="1600" dirty="0"/>
              <a:t>.</a:t>
            </a:r>
          </a:p>
          <a:p>
            <a:r>
              <a:rPr lang="en-US" altLang="zh-CN" sz="1600" b="1" dirty="0"/>
              <a:t>Self-Examination</a:t>
            </a:r>
            <a:r>
              <a:rPr lang="en-US" altLang="zh-CN" sz="1600" dirty="0"/>
              <a:t> is an output detection method, which utilizes the language model itself to distinguish whether harmful content is generated.</a:t>
            </a:r>
          </a:p>
          <a:p>
            <a:r>
              <a:rPr lang="en-US" altLang="zh-CN" sz="1600" b="1" dirty="0"/>
              <a:t>Paraphrase </a:t>
            </a:r>
            <a:r>
              <a:rPr lang="en-US" altLang="zh-CN" sz="1600" dirty="0"/>
              <a:t>uses GPT-3.5 by default to paraphrase the user’s queries.</a:t>
            </a:r>
          </a:p>
          <a:p>
            <a:r>
              <a:rPr lang="en-US" altLang="zh-CN" sz="1600" b="1" dirty="0"/>
              <a:t>Retokenization </a:t>
            </a:r>
            <a:r>
              <a:rPr lang="en-US" altLang="zh-CN" sz="1600" dirty="0"/>
              <a:t>splits tokens and represents tokens using multiple smaller tokens.</a:t>
            </a:r>
          </a:p>
          <a:p>
            <a:r>
              <a:rPr lang="en-US" altLang="zh-CN" sz="1600" b="1" dirty="0"/>
              <a:t>Self-reminder</a:t>
            </a:r>
            <a:r>
              <a:rPr lang="en-US" altLang="zh-CN" sz="1600" dirty="0"/>
              <a:t> appends prompts in input prompts to remind the language model to respond responsibly.</a:t>
            </a:r>
          </a:p>
          <a:p>
            <a:r>
              <a:rPr lang="en-US" altLang="zh-CN" sz="1600" b="1" dirty="0"/>
              <a:t>ICD</a:t>
            </a:r>
            <a:r>
              <a:rPr lang="en-US" altLang="zh-CN" sz="1600" dirty="0"/>
              <a:t> enhances model robustness by demonstrations of rejecting to answer harmful prompts via in-context demonstration. </a:t>
            </a:r>
            <a:endParaRPr lang="zh-CN" altLang="en-US" sz="16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BEE4E9-65A3-47A4-A694-DD31B558D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37" y="3146812"/>
            <a:ext cx="2981358" cy="124356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3BC63DB-1AEC-4CE1-A1F6-88AC9BCE4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48" y="4390373"/>
            <a:ext cx="2965347" cy="14433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9DF3961-0ABD-4B0D-9012-F915A988A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5411" y="3371985"/>
            <a:ext cx="3303525" cy="239724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0D46CEA-16E0-476E-A8E1-169C452DE0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4786" y="3341452"/>
            <a:ext cx="3339260" cy="245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245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6286</TotalTime>
  <Words>1036</Words>
  <Application>Microsoft Office PowerPoint</Application>
  <PresentationFormat>宽屏</PresentationFormat>
  <Paragraphs>127</Paragraphs>
  <Slides>15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等线</vt:lpstr>
      <vt:lpstr>宋体</vt:lpstr>
      <vt:lpstr>Arial</vt:lpstr>
      <vt:lpstr>Calibri</vt:lpstr>
      <vt:lpstr>Cambria Math</vt:lpstr>
      <vt:lpstr>Times New Roman</vt:lpstr>
      <vt:lpstr>Office 主题​​</vt:lpstr>
      <vt:lpstr>SafeDecoding: Defending against Jailbreak Attacks via Safety-Aware Decoding &amp; PANDORA: Jailbreak GPTs by Retrieval Augmented Generation Poisoning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Defense Based on Cross-Modality Check</dc:title>
  <dc:creator>XY</dc:creator>
  <cp:lastModifiedBy>XY</cp:lastModifiedBy>
  <cp:revision>76</cp:revision>
  <dcterms:created xsi:type="dcterms:W3CDTF">2024-03-04T08:34:30Z</dcterms:created>
  <dcterms:modified xsi:type="dcterms:W3CDTF">2024-03-13T08:13:17Z</dcterms:modified>
</cp:coreProperties>
</file>